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9.jpg" ContentType="image/jpg"/>
  <Override PartName="/ppt/media/image20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64" r:id="rId3"/>
    <p:sldId id="259" r:id="rId4"/>
    <p:sldId id="260" r:id="rId5"/>
    <p:sldId id="261" r:id="rId6"/>
  </p:sldIdLst>
  <p:sldSz cx="10969625" cy="6170613"/>
  <p:notesSz cx="6858000" cy="9144000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buFontTx/>
      <a:buNone/>
      <a:defRPr lang="de-DE" sz="1800" b="0" i="0" u="none" kern="1200">
        <a:solidFill>
          <a:schemeClr val="tx1"/>
        </a:solidFill>
        <a:latin typeface="Bosch Office Sans" pitchFamily="2" charset="0"/>
        <a:ea typeface="+mn-ea"/>
        <a:cs typeface="+mn-cs"/>
      </a:defRPr>
    </a:lvl1pPr>
    <a:lvl2pPr marL="4569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9139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3709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8278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284857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741828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3198800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655771" algn="l" defTabSz="913943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 snapToGrid="0">
      <p:cViewPr varScale="1">
        <p:scale>
          <a:sx n="151" d="100"/>
          <a:sy n="151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30158-F9D7-4575-8946-2203D4BBEEBB}" type="datetimeFigureOut">
              <a:rPr lang="de-DE" smtClean="0"/>
              <a:t>07.06.18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74B45-A05A-475A-B599-91C1EA38C1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35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4B45-A05A-475A-B599-91C1EA38C1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81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4B45-A05A-475A-B599-91C1EA38C1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70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74B45-A05A-475A-B599-91C1EA38C1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93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0"/>
            <a:ext cx="1270000" cy="127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 sz="100" b="0" i="0" u="none" spc="0">
                <a:solidFill>
                  <a:schemeClr val="tx1"/>
                </a:solidFill>
                <a:latin typeface="Bosch Office Sans" pitchFamily="2" charset="0"/>
              </a:defRPr>
            </a:lvl1pPr>
            <a:lvl2pPr marL="411358" indent="0" algn="ctr">
              <a:buNone/>
              <a:defRPr sz="1799"/>
            </a:lvl2pPr>
            <a:lvl3pPr marL="822716" indent="0" algn="ctr">
              <a:buNone/>
              <a:defRPr sz="1619"/>
            </a:lvl3pPr>
            <a:lvl4pPr marL="1234075" indent="0" algn="ctr">
              <a:buNone/>
              <a:defRPr sz="1440"/>
            </a:lvl4pPr>
            <a:lvl5pPr marL="1645433" indent="0" algn="ctr">
              <a:buNone/>
              <a:defRPr sz="1440"/>
            </a:lvl5pPr>
            <a:lvl6pPr marL="2056792" indent="0" algn="ctr">
              <a:buNone/>
              <a:defRPr sz="1440"/>
            </a:lvl6pPr>
            <a:lvl7pPr marL="2468150" indent="0" algn="ctr">
              <a:buNone/>
              <a:defRPr sz="1440"/>
            </a:lvl7pPr>
            <a:lvl8pPr marL="2879509" indent="0" algn="ctr">
              <a:buNone/>
              <a:defRPr sz="1440"/>
            </a:lvl8pPr>
            <a:lvl9pPr marL="3290867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" y="259080"/>
            <a:ext cx="9872980" cy="520446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0" b="0" i="0" u="none" cap="all" spc="0">
                <a:solidFill>
                  <a:srgbClr val="FFFFFF"/>
                </a:solidFill>
                <a:latin typeface="Bosch Office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6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38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075" y="328614"/>
            <a:ext cx="2364089" cy="522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463" y="328614"/>
            <a:ext cx="6895434" cy="52292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07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42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30" y="1538290"/>
            <a:ext cx="9460586" cy="2566987"/>
          </a:xfrm>
        </p:spPr>
        <p:txBody>
          <a:bodyPr anchor="b"/>
          <a:lstStyle>
            <a:lvl1pPr>
              <a:defRPr sz="5398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30" y="4129088"/>
            <a:ext cx="9460586" cy="1350962"/>
          </a:xfrm>
        </p:spPr>
        <p:txBody>
          <a:bodyPr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11358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82271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3pPr>
            <a:lvl4pPr marL="123407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433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15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79509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867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20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567" y="1296000"/>
            <a:ext cx="4861931" cy="416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9445" y="1295999"/>
            <a:ext cx="4861931" cy="4168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1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80" y="328613"/>
            <a:ext cx="9460586" cy="11922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80" y="1512888"/>
            <a:ext cx="4641401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580" y="2254251"/>
            <a:ext cx="4641401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3598" y="1512888"/>
            <a:ext cx="4662567" cy="741362"/>
          </a:xfrm>
        </p:spPr>
        <p:txBody>
          <a:bodyPr anchor="b"/>
          <a:lstStyle>
            <a:lvl1pPr marL="0" indent="0">
              <a:buNone/>
              <a:defRPr sz="2159" b="1"/>
            </a:lvl1pPr>
            <a:lvl2pPr marL="411358" indent="0">
              <a:buNone/>
              <a:defRPr sz="1799" b="1"/>
            </a:lvl2pPr>
            <a:lvl3pPr marL="822716" indent="0">
              <a:buNone/>
              <a:defRPr sz="1619" b="1"/>
            </a:lvl3pPr>
            <a:lvl4pPr marL="1234075" indent="0">
              <a:buNone/>
              <a:defRPr sz="1440" b="1"/>
            </a:lvl4pPr>
            <a:lvl5pPr marL="1645433" indent="0">
              <a:buNone/>
              <a:defRPr sz="1440" b="1"/>
            </a:lvl5pPr>
            <a:lvl6pPr marL="2056792" indent="0">
              <a:buNone/>
              <a:defRPr sz="1440" b="1"/>
            </a:lvl6pPr>
            <a:lvl7pPr marL="2468150" indent="0">
              <a:buNone/>
              <a:defRPr sz="1440" b="1"/>
            </a:lvl7pPr>
            <a:lvl8pPr marL="2879509" indent="0">
              <a:buNone/>
              <a:defRPr sz="1440" b="1"/>
            </a:lvl8pPr>
            <a:lvl9pPr marL="3290867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3598" y="2254251"/>
            <a:ext cx="4662567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70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60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96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>
              <a:defRPr sz="2879"/>
            </a:lvl1pPr>
            <a:lvl2pPr>
              <a:defRPr sz="2519"/>
            </a:lvl2pPr>
            <a:lvl3pPr>
              <a:defRPr sz="215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00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9" y="411163"/>
            <a:ext cx="3538725" cy="1439862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2566" y="889001"/>
            <a:ext cx="5553598" cy="4384675"/>
          </a:xfrm>
        </p:spPr>
        <p:txBody>
          <a:bodyPr/>
          <a:lstStyle>
            <a:lvl1pPr marL="0" indent="0">
              <a:buNone/>
              <a:defRPr sz="2879"/>
            </a:lvl1pPr>
            <a:lvl2pPr marL="411358" indent="0">
              <a:buNone/>
              <a:defRPr sz="2519"/>
            </a:lvl2pPr>
            <a:lvl3pPr marL="822716" indent="0">
              <a:buNone/>
              <a:defRPr sz="2159"/>
            </a:lvl3pPr>
            <a:lvl4pPr marL="1234075" indent="0">
              <a:buNone/>
              <a:defRPr sz="1799"/>
            </a:lvl4pPr>
            <a:lvl5pPr marL="1645433" indent="0">
              <a:buNone/>
              <a:defRPr sz="1799"/>
            </a:lvl5pPr>
            <a:lvl6pPr marL="2056792" indent="0">
              <a:buNone/>
              <a:defRPr sz="1799"/>
            </a:lvl6pPr>
            <a:lvl7pPr marL="2468150" indent="0">
              <a:buNone/>
              <a:defRPr sz="1799"/>
            </a:lvl7pPr>
            <a:lvl8pPr marL="2879509" indent="0">
              <a:buNone/>
              <a:defRPr sz="1799"/>
            </a:lvl8pPr>
            <a:lvl9pPr marL="3290867" indent="0">
              <a:buNone/>
              <a:defRPr sz="1799"/>
            </a:lvl9pPr>
          </a:lstStyle>
          <a:p>
            <a:r>
              <a:rPr lang="en-US" dirty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9" y="1851025"/>
            <a:ext cx="3538725" cy="3429000"/>
          </a:xfrm>
        </p:spPr>
        <p:txBody>
          <a:bodyPr/>
          <a:lstStyle>
            <a:lvl1pPr marL="0" indent="0">
              <a:buNone/>
              <a:defRPr sz="1440"/>
            </a:lvl1pPr>
            <a:lvl2pPr marL="411358" indent="0">
              <a:buNone/>
              <a:defRPr sz="1260"/>
            </a:lvl2pPr>
            <a:lvl3pPr marL="822716" indent="0">
              <a:buNone/>
              <a:defRPr sz="1080"/>
            </a:lvl3pPr>
            <a:lvl4pPr marL="1234075" indent="0">
              <a:buNone/>
              <a:defRPr sz="900"/>
            </a:lvl4pPr>
            <a:lvl5pPr marL="1645433" indent="0">
              <a:buNone/>
              <a:defRPr sz="900"/>
            </a:lvl5pPr>
            <a:lvl6pPr marL="2056792" indent="0">
              <a:buNone/>
              <a:defRPr sz="900"/>
            </a:lvl6pPr>
            <a:lvl7pPr marL="2468150" indent="0">
              <a:buNone/>
              <a:defRPr sz="900"/>
            </a:lvl7pPr>
            <a:lvl8pPr marL="2879509" indent="0">
              <a:buNone/>
              <a:defRPr sz="900"/>
            </a:lvl8pPr>
            <a:lvl9pPr marL="329086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62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67" y="648000"/>
            <a:ext cx="8221606" cy="38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68" y="1296000"/>
            <a:ext cx="10275808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de-DE" dirty="0"/>
          </a:p>
        </p:txBody>
      </p:sp>
      <p:pic>
        <p:nvPicPr>
          <p:cNvPr id="5" name="Picture 4"/>
          <p:cNvPicPr>
            <a:picLocks/>
          </p:cNvPicPr>
          <p:nvPr userDrawn="1">
            <p:custDataLst>
              <p:tags r:id="rId1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958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716" rtl="0" eaLnBrk="1" latinLnBrk="0" hangingPunct="1">
        <a:lnSpc>
          <a:spcPct val="90000"/>
        </a:lnSpc>
        <a:spcBef>
          <a:spcPct val="0"/>
        </a:spcBef>
        <a:buFontTx/>
        <a:buNone/>
        <a:defRPr sz="1800" b="0" i="0" u="none" kern="1200">
          <a:solidFill>
            <a:schemeClr val="tx1"/>
          </a:solidFill>
          <a:latin typeface="Bosch Office Sans" pitchFamily="2" charset="0"/>
          <a:ea typeface="+mj-ea"/>
          <a:cs typeface="+mj-cs"/>
        </a:defRPr>
      </a:lvl1pPr>
    </p:titleStyle>
    <p:bodyStyle>
      <a:lvl1pPr marL="251460" indent="-251460" algn="l" defTabSz="822716" rtl="0" eaLnBrk="1" latinLnBrk="0" hangingPunct="1">
        <a:lnSpc>
          <a:spcPct val="107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8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1pPr>
      <a:lvl2pPr marL="508000" indent="-27432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 typeface="Wingdings 3" panose="05040102010807070707" pitchFamily="18" charset="2"/>
        <a:buChar char=""/>
        <a:defRPr sz="16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2pPr>
      <a:lvl3pPr marL="730250" indent="-204470" algn="l" defTabSz="822716" rtl="0" eaLnBrk="1" latinLnBrk="0" hangingPunct="1">
        <a:lnSpc>
          <a:spcPct val="102000"/>
        </a:lnSpc>
        <a:spcBef>
          <a:spcPts val="500"/>
        </a:spcBef>
        <a:buClrTx/>
        <a:buSzPct val="100000"/>
        <a:buFontTx/>
        <a:buChar char="‒"/>
        <a:defRPr sz="14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3pPr>
      <a:lvl4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4pPr>
      <a:lvl5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5pPr>
      <a:lvl6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6pPr>
      <a:lvl7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7pPr>
      <a:lvl8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>
          <a:solidFill>
            <a:schemeClr val="tx1"/>
          </a:solidFill>
          <a:latin typeface="Bosch Office Sans" pitchFamily="2" charset="0"/>
          <a:ea typeface="+mn-ea"/>
          <a:cs typeface="+mn-cs"/>
        </a:defRPr>
      </a:lvl8pPr>
      <a:lvl9pPr marL="932180" indent="-184150" algn="l" defTabSz="822716" rtl="0" eaLnBrk="1" latinLnBrk="0" hangingPunct="1">
        <a:lnSpc>
          <a:spcPct val="103000"/>
        </a:lnSpc>
        <a:spcBef>
          <a:spcPts val="500"/>
        </a:spcBef>
        <a:buClrTx/>
        <a:buSzPct val="100000"/>
        <a:buFontTx/>
        <a:buChar char="‒"/>
        <a:defRPr sz="1300" b="0" i="0" u="none" kern="1200" baseline="0">
          <a:solidFill>
            <a:schemeClr val="tx1"/>
          </a:solidFill>
          <a:latin typeface="Bosch Office Sans" pitchFamily="2" charset="0"/>
          <a:ea typeface="+mn-ea"/>
          <a:cs typeface="+mn-cs"/>
        </a:defRPr>
      </a:lvl9pPr>
    </p:bodyStyle>
    <p:otherStyle>
      <a:defPPr>
        <a:defRPr lang="de-DE"/>
      </a:defPPr>
      <a:lvl1pPr marL="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358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716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4075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5433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6792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8150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9509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90867" algn="l" defTabSz="822716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4.png"/><Relationship Id="rId5" Type="http://schemas.openxmlformats.org/officeDocument/2006/relationships/tags" Target="../tags/tag10.xml"/><Relationship Id="rId10" Type="http://schemas.openxmlformats.org/officeDocument/2006/relationships/image" Target="../media/image1.emf"/><Relationship Id="rId4" Type="http://schemas.openxmlformats.org/officeDocument/2006/relationships/tags" Target="../tags/tag9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5.png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jpg"/><Relationship Id="rId4" Type="http://schemas.openxmlformats.org/officeDocument/2006/relationships/image" Target="../media/image12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g"/><Relationship Id="rId4" Type="http://schemas.openxmlformats.org/officeDocument/2006/relationships/image" Target="../media/image9.jpeg"/><Relationship Id="rId9" Type="http://schemas.openxmlformats.org/officeDocument/2006/relationships/image" Target="../media/image22.jp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18" hidden="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solidFill>
            <a:scrgbClr r="0" g="0" b="0">
              <a:alpha val="0"/>
            </a:scrgbClr>
          </a:solidFill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anchor="t">
            <a:noAutofit/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solidFill>
            <a:scrgbClr r="0" g="0" b="0">
              <a:alpha val="0"/>
            </a:scrgb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r>
              <a:rPr lang="en-US" sz="2400" dirty="0"/>
              <a:t>Product information package</a:t>
            </a:r>
            <a:br>
              <a:rPr lang="en-US" sz="2400" dirty="0"/>
            </a:br>
            <a:br>
              <a:rPr lang="en-US" sz="2400" dirty="0"/>
            </a:br>
            <a:br>
              <a:rPr lang="en-US" sz="4000" dirty="0"/>
            </a:br>
            <a:r>
              <a:rPr lang="en-US" sz="6000" b="1" cap="none" dirty="0"/>
              <a:t>Easy</a:t>
            </a:r>
            <a:r>
              <a:rPr lang="en-US" sz="6000" cap="none" dirty="0"/>
              <a:t>Vac 3</a:t>
            </a:r>
            <a:br>
              <a:rPr lang="en-US" sz="6000" cap="none" dirty="0"/>
            </a:br>
            <a:br>
              <a:rPr lang="en-US" sz="4000" cap="none" dirty="0"/>
            </a:br>
            <a:br>
              <a:rPr lang="en-US" sz="4000" cap="none" dirty="0"/>
            </a:br>
            <a:br>
              <a:rPr lang="en-US" sz="2400" cap="none" dirty="0"/>
            </a:br>
            <a:br>
              <a:rPr lang="en-US" sz="2400" cap="none" dirty="0"/>
            </a:br>
            <a:r>
              <a:rPr lang="en-US" sz="2400" cap="none" dirty="0"/>
              <a:t>Vacuum cleaner reach the next level of convenience</a:t>
            </a:r>
          </a:p>
        </p:txBody>
      </p:sp>
      <p:pic>
        <p:nvPicPr>
          <p:cNvPr id="22" name="Grafik 21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970260" cy="617093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6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720" y="0"/>
            <a:ext cx="129540" cy="617093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hteck 8"/>
          <p:cNvSpPr>
            <a:spLocks/>
          </p:cNvSpPr>
          <p:nvPr/>
        </p:nvSpPr>
        <p:spPr>
          <a:xfrm>
            <a:off x="9224010" y="259080"/>
            <a:ext cx="1691640" cy="77724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buClrTx/>
              <a:buSzTx/>
              <a:buFontTx/>
              <a:buNone/>
              <a:tabLst/>
            </a:pPr>
            <a:endParaRPr kumimoji="0" lang="en-US" sz="550" b="0" i="0" u="none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8" name="object 8_"/>
          <p:cNvSpPr txBox="1"/>
          <p:nvPr>
            <p:custDataLst>
              <p:tags r:id="rId7"/>
            </p:custDataLst>
          </p:nvPr>
        </p:nvSpPr>
        <p:spPr>
          <a:xfrm>
            <a:off x="368919" y="2028419"/>
            <a:ext cx="938976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30" dirty="0">
                <a:solidFill>
                  <a:schemeClr val="bg1"/>
                </a:solidFill>
                <a:latin typeface="Bosch Office Sans"/>
                <a:cs typeface="Bosch Office Sans"/>
              </a:rPr>
              <a:t>AdvancedRotak 650 / 750</a:t>
            </a:r>
            <a:endParaRPr sz="6000" dirty="0">
              <a:solidFill>
                <a:schemeClr val="bg1"/>
              </a:solidFill>
              <a:latin typeface="Bosch Office Sans"/>
              <a:cs typeface="Bosch Office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61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/>
          <p:nvPr>
            <p:custDataLst>
              <p:tags r:id="rId2"/>
            </p:custDataLst>
          </p:nvPr>
        </p:nvSpPr>
        <p:spPr>
          <a:xfrm flipH="1">
            <a:off x="6960970" y="461318"/>
            <a:ext cx="3476370" cy="24219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strike="noStrike" kern="0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Power Tools | PT/MKG-EA | 16.02.2018</a:t>
            </a:r>
            <a:endParaRPr kumimoji="0" lang="de-DE" sz="600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0" rIns="0" bIns="0" rtlCol="0" anchor="t"/>
          <a:lstStyle/>
          <a:p>
            <a:pPr marL="0" marR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de-DE" sz="600" b="0" i="0" u="none" strike="noStrike" kern="0" cap="none" normalizeH="0" baseline="0" noProof="0">
                <a:ln>
                  <a:noFill/>
                </a:ln>
                <a:solidFill>
                  <a:srgbClr val="B2B3B5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© Robert Bosch GmbH 2018. Alle Rechte vorbehalten, auch bzgl. jeder Verfügung, Verwertung, Reproduktion, Bearbeitung, Weitergabe sowie für den Fall von Schutzrechtsanmeldungen.</a:t>
            </a:r>
            <a:endParaRPr kumimoji="0" lang="de-DE" sz="600" b="0" i="0" u="none" strike="noStrike" kern="0" cap="none" normalizeH="0" baseline="0" noProof="0" dirty="0">
              <a:ln>
                <a:noFill/>
              </a:ln>
              <a:solidFill>
                <a:srgbClr val="B2B3B5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none" lIns="0" tIns="0" rIns="0" bIns="0" rtlCol="0" anchor="t"/>
          <a:lstStyle/>
          <a:p>
            <a:pPr marL="0" marR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kern="0" cap="none" normalizeH="0" baseline="0" noProof="0">
                <a:ln>
                  <a:noFill/>
                </a:ln>
                <a:solidFill>
                  <a:srgbClr val="999FA6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2</a:t>
            </a:r>
            <a:endParaRPr kumimoji="0" lang="de-DE" sz="1200" b="0" i="0" u="none" strike="noStrike" kern="0" cap="none" normalizeH="0" baseline="0" noProof="0" dirty="0">
              <a:ln>
                <a:noFill/>
              </a:ln>
              <a:solidFill>
                <a:srgbClr val="999FA6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5" name="Rectangle 4" hidden="1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3F136C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lIns="0" tIns="17780" rIns="0" bIns="0" rtlCol="0" anchor="t">
            <a:normAutofit/>
          </a:bodyPr>
          <a:lstStyle/>
          <a:p>
            <a:pPr marL="0" marR="0" indent="0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550" b="0" i="0" u="none" strike="noStrike" kern="0" cap="none" normalizeH="0" baseline="0" noProof="0" dirty="0">
              <a:ln>
                <a:noFill/>
              </a:ln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7"/>
            </p:custDataLst>
          </p:nvPr>
        </p:nvSpPr>
        <p:spPr>
          <a:xfrm>
            <a:off x="0" y="5975350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300" b="0" i="0" u="none" strike="noStrike" kern="0" cap="none" normalizeH="0" baseline="0" noProof="0" dirty="0" err="1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object 2_"/>
          <p:cNvSpPr/>
          <p:nvPr>
            <p:custDataLst>
              <p:tags r:id="rId8"/>
            </p:custDataLst>
          </p:nvPr>
        </p:nvSpPr>
        <p:spPr>
          <a:xfrm>
            <a:off x="428368" y="461318"/>
            <a:ext cx="6378586" cy="48356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70"/>
          </a:p>
        </p:txBody>
      </p:sp>
      <p:sp>
        <p:nvSpPr>
          <p:cNvPr id="10" name="object 2__"/>
          <p:cNvSpPr/>
          <p:nvPr>
            <p:custDataLst>
              <p:tags r:id="rId9"/>
            </p:custDataLst>
          </p:nvPr>
        </p:nvSpPr>
        <p:spPr>
          <a:xfrm>
            <a:off x="6960970" y="2970615"/>
            <a:ext cx="3476370" cy="23263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00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67045">
            <a:off x="3545115" y="2523411"/>
            <a:ext cx="1142356" cy="1142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99"/>
            <a:ext cx="10969625" cy="7784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72" tIns="41136" rIns="82272" bIns="41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 err="1"/>
              <a:t>Inlocuire</a:t>
            </a:r>
            <a:r>
              <a:rPr lang="en-US" sz="4000" dirty="0"/>
              <a:t> </a:t>
            </a:r>
            <a:r>
              <a:rPr lang="en-US" sz="4000" dirty="0" err="1"/>
              <a:t>gama</a:t>
            </a:r>
            <a:r>
              <a:rPr lang="en-US" sz="4000" dirty="0"/>
              <a:t>. </a:t>
            </a:r>
            <a:r>
              <a:rPr lang="en-US" sz="4000" dirty="0" err="1"/>
              <a:t>Principalele</a:t>
            </a:r>
            <a:r>
              <a:rPr lang="en-US" sz="4000" dirty="0"/>
              <a:t> </a:t>
            </a:r>
            <a:r>
              <a:rPr lang="en-US" sz="4000" dirty="0" err="1"/>
              <a:t>beneficii</a:t>
            </a:r>
            <a:r>
              <a:rPr lang="en-US" sz="4000" dirty="0"/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8177" y="952119"/>
            <a:ext cx="4435510" cy="32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de-DE" sz="1500" b="1" kern="0" dirty="0">
                <a:solidFill>
                  <a:srgbClr val="000000"/>
                </a:solidFill>
              </a:rPr>
              <a:t>Propunere de inlocuire a gamei Rotak</a:t>
            </a:r>
          </a:p>
        </p:txBody>
      </p:sp>
      <p:sp>
        <p:nvSpPr>
          <p:cNvPr id="7" name="object 7"/>
          <p:cNvSpPr/>
          <p:nvPr/>
        </p:nvSpPr>
        <p:spPr>
          <a:xfrm>
            <a:off x="442253" y="1745118"/>
            <a:ext cx="7612380" cy="899160"/>
          </a:xfrm>
          <a:custGeom>
            <a:avLst/>
            <a:gdLst/>
            <a:ahLst/>
            <a:cxnLst/>
            <a:rect l="l" t="t" r="r" b="b"/>
            <a:pathLst>
              <a:path w="7612380" h="899160">
                <a:moveTo>
                  <a:pt x="7463027" y="899159"/>
                </a:moveTo>
                <a:lnTo>
                  <a:pt x="7463027" y="0"/>
                </a:lnTo>
                <a:lnTo>
                  <a:pt x="149351" y="0"/>
                </a:lnTo>
                <a:lnTo>
                  <a:pt x="101632" y="7632"/>
                </a:lnTo>
                <a:lnTo>
                  <a:pt x="60569" y="28870"/>
                </a:lnTo>
                <a:lnTo>
                  <a:pt x="28431" y="61228"/>
                </a:lnTo>
                <a:lnTo>
                  <a:pt x="7485" y="102217"/>
                </a:lnTo>
                <a:lnTo>
                  <a:pt x="0" y="149351"/>
                </a:lnTo>
                <a:lnTo>
                  <a:pt x="0" y="748283"/>
                </a:lnTo>
                <a:lnTo>
                  <a:pt x="7485" y="796161"/>
                </a:lnTo>
                <a:lnTo>
                  <a:pt x="28431" y="837602"/>
                </a:lnTo>
                <a:lnTo>
                  <a:pt x="60569" y="870191"/>
                </a:lnTo>
                <a:lnTo>
                  <a:pt x="101632" y="891515"/>
                </a:lnTo>
                <a:lnTo>
                  <a:pt x="149351" y="899159"/>
                </a:lnTo>
                <a:lnTo>
                  <a:pt x="7463027" y="899159"/>
                </a:lnTo>
                <a:close/>
              </a:path>
              <a:path w="7612380" h="899160">
                <a:moveTo>
                  <a:pt x="7612379" y="748283"/>
                </a:moveTo>
                <a:lnTo>
                  <a:pt x="7612379" y="149351"/>
                </a:lnTo>
                <a:lnTo>
                  <a:pt x="7604747" y="102217"/>
                </a:lnTo>
                <a:lnTo>
                  <a:pt x="7583509" y="61228"/>
                </a:lnTo>
                <a:lnTo>
                  <a:pt x="7583509" y="837602"/>
                </a:lnTo>
                <a:lnTo>
                  <a:pt x="7604747" y="796161"/>
                </a:lnTo>
                <a:lnTo>
                  <a:pt x="7612379" y="748283"/>
                </a:lnTo>
                <a:close/>
              </a:path>
            </a:pathLst>
          </a:custGeom>
          <a:solidFill>
            <a:srgbClr val="4D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01002" y="2066173"/>
            <a:ext cx="12934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30" dirty="0">
                <a:solidFill>
                  <a:schemeClr val="bg1"/>
                </a:solidFill>
                <a:latin typeface="Bosch Office Sans"/>
                <a:cs typeface="Bosch Office Sans"/>
              </a:rPr>
              <a:t>ROTAK</a:t>
            </a:r>
            <a:r>
              <a:rPr sz="1600" b="1" spc="-100" dirty="0">
                <a:solidFill>
                  <a:schemeClr val="bg1"/>
                </a:solidFill>
                <a:latin typeface="Bosch Office Sans"/>
                <a:cs typeface="Bosch Office San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Bosch Office Sans"/>
                <a:cs typeface="Bosch Office Sans"/>
              </a:rPr>
              <a:t>40/43</a:t>
            </a:r>
            <a:endParaRPr sz="1600" dirty="0">
              <a:solidFill>
                <a:schemeClr val="bg1"/>
              </a:solidFill>
              <a:latin typeface="Bosch Office Sans"/>
              <a:cs typeface="Bosch Office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938" y="1805766"/>
            <a:ext cx="167005" cy="746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E1F8C9"/>
                </a:solidFill>
                <a:latin typeface="Bosch Office Sans"/>
                <a:cs typeface="Bosch Office Sans"/>
              </a:rPr>
              <a:t>AD</a:t>
            </a:r>
            <a:r>
              <a:rPr sz="1000" b="1" spc="5" dirty="0">
                <a:solidFill>
                  <a:srgbClr val="E1F8C9"/>
                </a:solidFill>
                <a:latin typeface="Bosch Office Sans"/>
                <a:cs typeface="Bosch Office Sans"/>
              </a:rPr>
              <a:t>V</a:t>
            </a:r>
            <a:r>
              <a:rPr sz="1000" b="1" dirty="0">
                <a:solidFill>
                  <a:srgbClr val="E1F8C9"/>
                </a:solidFill>
                <a:latin typeface="Bosch Office Sans"/>
                <a:cs typeface="Bosch Office Sans"/>
              </a:rPr>
              <a:t>A</a:t>
            </a:r>
            <a:r>
              <a:rPr sz="1000" b="1" spc="10" dirty="0">
                <a:solidFill>
                  <a:srgbClr val="E1F8C9"/>
                </a:solidFill>
                <a:latin typeface="Bosch Office Sans"/>
                <a:cs typeface="Bosch Office Sans"/>
              </a:rPr>
              <a:t>N</a:t>
            </a:r>
            <a:r>
              <a:rPr sz="1000" b="1" dirty="0">
                <a:solidFill>
                  <a:srgbClr val="E1F8C9"/>
                </a:solidFill>
                <a:latin typeface="Bosch Office Sans"/>
                <a:cs typeface="Bosch Office Sans"/>
              </a:rPr>
              <a:t>C</a:t>
            </a:r>
            <a:r>
              <a:rPr sz="1000" b="1" spc="5" dirty="0">
                <a:solidFill>
                  <a:srgbClr val="E1F8C9"/>
                </a:solidFill>
                <a:latin typeface="Bosch Office Sans"/>
                <a:cs typeface="Bosch Office Sans"/>
              </a:rPr>
              <a:t>E</a:t>
            </a:r>
            <a:r>
              <a:rPr sz="1000" b="1" dirty="0">
                <a:solidFill>
                  <a:srgbClr val="E1F8C9"/>
                </a:solidFill>
                <a:latin typeface="Bosch Office Sans"/>
                <a:cs typeface="Bosch Office Sans"/>
              </a:rPr>
              <a:t>D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987" y="1348618"/>
            <a:ext cx="4435510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de-DE" sz="2000" b="1" kern="0" dirty="0">
                <a:solidFill>
                  <a:srgbClr val="FF0000"/>
                </a:solidFill>
              </a:rPr>
              <a:t>Phased-out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253" y="3610807"/>
            <a:ext cx="4435510" cy="39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de-DE" sz="2000" b="1" kern="0" dirty="0">
                <a:solidFill>
                  <a:schemeClr val="accent6">
                    <a:lumMod val="75000"/>
                  </a:schemeClr>
                </a:solidFill>
              </a:rPr>
              <a:t>Gama noua (Generatia 5)</a:t>
            </a:r>
          </a:p>
        </p:txBody>
      </p:sp>
      <p:sp>
        <p:nvSpPr>
          <p:cNvPr id="15" name="object 7_"/>
          <p:cNvSpPr/>
          <p:nvPr/>
        </p:nvSpPr>
        <p:spPr>
          <a:xfrm>
            <a:off x="458987" y="4001889"/>
            <a:ext cx="7612380" cy="1251755"/>
          </a:xfrm>
          <a:custGeom>
            <a:avLst/>
            <a:gdLst/>
            <a:ahLst/>
            <a:cxnLst/>
            <a:rect l="l" t="t" r="r" b="b"/>
            <a:pathLst>
              <a:path w="7612380" h="899160">
                <a:moveTo>
                  <a:pt x="7463027" y="899159"/>
                </a:moveTo>
                <a:lnTo>
                  <a:pt x="7463027" y="0"/>
                </a:lnTo>
                <a:lnTo>
                  <a:pt x="149351" y="0"/>
                </a:lnTo>
                <a:lnTo>
                  <a:pt x="101632" y="7632"/>
                </a:lnTo>
                <a:lnTo>
                  <a:pt x="60569" y="28870"/>
                </a:lnTo>
                <a:lnTo>
                  <a:pt x="28431" y="61228"/>
                </a:lnTo>
                <a:lnTo>
                  <a:pt x="7485" y="102217"/>
                </a:lnTo>
                <a:lnTo>
                  <a:pt x="0" y="149351"/>
                </a:lnTo>
                <a:lnTo>
                  <a:pt x="0" y="748283"/>
                </a:lnTo>
                <a:lnTo>
                  <a:pt x="7485" y="796161"/>
                </a:lnTo>
                <a:lnTo>
                  <a:pt x="28431" y="837602"/>
                </a:lnTo>
                <a:lnTo>
                  <a:pt x="60569" y="870191"/>
                </a:lnTo>
                <a:lnTo>
                  <a:pt x="101632" y="891515"/>
                </a:lnTo>
                <a:lnTo>
                  <a:pt x="149351" y="899159"/>
                </a:lnTo>
                <a:lnTo>
                  <a:pt x="7463027" y="899159"/>
                </a:lnTo>
                <a:close/>
              </a:path>
              <a:path w="7612380" h="899160">
                <a:moveTo>
                  <a:pt x="7612379" y="748283"/>
                </a:moveTo>
                <a:lnTo>
                  <a:pt x="7612379" y="149351"/>
                </a:lnTo>
                <a:lnTo>
                  <a:pt x="7604747" y="102217"/>
                </a:lnTo>
                <a:lnTo>
                  <a:pt x="7583509" y="61228"/>
                </a:lnTo>
                <a:lnTo>
                  <a:pt x="7583509" y="837602"/>
                </a:lnTo>
                <a:lnTo>
                  <a:pt x="7604747" y="796161"/>
                </a:lnTo>
                <a:lnTo>
                  <a:pt x="7612379" y="748283"/>
                </a:lnTo>
                <a:close/>
              </a:path>
            </a:pathLst>
          </a:custGeom>
          <a:solidFill>
            <a:srgbClr val="4D86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8_"/>
          <p:cNvSpPr txBox="1"/>
          <p:nvPr/>
        </p:nvSpPr>
        <p:spPr>
          <a:xfrm>
            <a:off x="973439" y="4335014"/>
            <a:ext cx="29243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30" dirty="0">
                <a:solidFill>
                  <a:schemeClr val="bg1"/>
                </a:solidFill>
                <a:latin typeface="Bosch Office Sans"/>
                <a:cs typeface="Bosch Office Sans"/>
              </a:rPr>
              <a:t>AdvancedRotak 650 / 750</a:t>
            </a:r>
            <a:endParaRPr sz="1600" dirty="0">
              <a:solidFill>
                <a:schemeClr val="bg1"/>
              </a:solidFill>
              <a:latin typeface="Bosch Office Sans"/>
              <a:cs typeface="Bosch Office Sans"/>
            </a:endParaRPr>
          </a:p>
        </p:txBody>
      </p:sp>
      <p:pic>
        <p:nvPicPr>
          <p:cNvPr id="1026" name="Picture 1_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22" y="3244091"/>
            <a:ext cx="2456536" cy="271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22" y="897152"/>
            <a:ext cx="2729114" cy="2183291"/>
          </a:xfrm>
          <a:prstGeom prst="rect">
            <a:avLst/>
          </a:prstGeom>
        </p:spPr>
      </p:pic>
      <p:sp>
        <p:nvSpPr>
          <p:cNvPr id="20" name="object 11_"/>
          <p:cNvSpPr txBox="1"/>
          <p:nvPr/>
        </p:nvSpPr>
        <p:spPr>
          <a:xfrm>
            <a:off x="561938" y="4085062"/>
            <a:ext cx="167005" cy="746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E1F8C9"/>
                </a:solidFill>
                <a:latin typeface="Bosch Office Sans"/>
                <a:cs typeface="Bosch Office Sans"/>
              </a:rPr>
              <a:t>AD</a:t>
            </a:r>
            <a:r>
              <a:rPr sz="1000" b="1" spc="5" dirty="0">
                <a:solidFill>
                  <a:srgbClr val="E1F8C9"/>
                </a:solidFill>
                <a:latin typeface="Bosch Office Sans"/>
                <a:cs typeface="Bosch Office Sans"/>
              </a:rPr>
              <a:t>V</a:t>
            </a:r>
            <a:r>
              <a:rPr sz="1000" b="1" dirty="0">
                <a:solidFill>
                  <a:srgbClr val="E1F8C9"/>
                </a:solidFill>
                <a:latin typeface="Bosch Office Sans"/>
                <a:cs typeface="Bosch Office Sans"/>
              </a:rPr>
              <a:t>A</a:t>
            </a:r>
            <a:r>
              <a:rPr sz="1000" b="1" spc="10" dirty="0">
                <a:solidFill>
                  <a:srgbClr val="E1F8C9"/>
                </a:solidFill>
                <a:latin typeface="Bosch Office Sans"/>
                <a:cs typeface="Bosch Office Sans"/>
              </a:rPr>
              <a:t>N</a:t>
            </a:r>
            <a:r>
              <a:rPr sz="1000" b="1" dirty="0">
                <a:solidFill>
                  <a:srgbClr val="E1F8C9"/>
                </a:solidFill>
                <a:latin typeface="Bosch Office Sans"/>
                <a:cs typeface="Bosch Office Sans"/>
              </a:rPr>
              <a:t>C</a:t>
            </a:r>
            <a:r>
              <a:rPr sz="1000" b="1" spc="5" dirty="0">
                <a:solidFill>
                  <a:srgbClr val="E1F8C9"/>
                </a:solidFill>
                <a:latin typeface="Bosch Office Sans"/>
                <a:cs typeface="Bosch Office Sans"/>
              </a:rPr>
              <a:t>E</a:t>
            </a:r>
            <a:r>
              <a:rPr sz="1000" b="1" dirty="0">
                <a:solidFill>
                  <a:srgbClr val="E1F8C9"/>
                </a:solidFill>
                <a:latin typeface="Bosch Office Sans"/>
                <a:cs typeface="Bosch Office Sans"/>
              </a:rPr>
              <a:t>D</a:t>
            </a:r>
            <a:endParaRPr sz="1000" dirty="0">
              <a:latin typeface="Bosch Office Sans"/>
              <a:cs typeface="Bosch Office Sans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39493" y="4130358"/>
            <a:ext cx="196075" cy="16643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2" name="object 8__"/>
          <p:cNvSpPr txBox="1"/>
          <p:nvPr/>
        </p:nvSpPr>
        <p:spPr>
          <a:xfrm>
            <a:off x="3834548" y="4087093"/>
            <a:ext cx="29243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chemeClr val="bg1"/>
                </a:solidFill>
                <a:latin typeface="Bosch Office Sans"/>
                <a:cs typeface="Bosch Office Sans"/>
              </a:rPr>
              <a:t>ProSilence (85dB)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3539492" y="4400616"/>
            <a:ext cx="196075" cy="16643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4" name="object 8___"/>
          <p:cNvSpPr txBox="1"/>
          <p:nvPr/>
        </p:nvSpPr>
        <p:spPr>
          <a:xfrm>
            <a:off x="3821552" y="4365787"/>
            <a:ext cx="29243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chemeClr val="bg1"/>
                </a:solidFill>
                <a:latin typeface="Bosch Office Sans"/>
                <a:cs typeface="Bosch Office Sans"/>
              </a:rPr>
              <a:t>Design imbunatatit</a:t>
            </a:r>
          </a:p>
        </p:txBody>
      </p:sp>
      <p:sp>
        <p:nvSpPr>
          <p:cNvPr id="25" name="object 8____"/>
          <p:cNvSpPr txBox="1"/>
          <p:nvPr/>
        </p:nvSpPr>
        <p:spPr>
          <a:xfrm>
            <a:off x="3834548" y="4636082"/>
            <a:ext cx="29243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chemeClr val="bg1"/>
                </a:solidFill>
                <a:latin typeface="Bosch Office Sans"/>
                <a:cs typeface="Bosch Office Sans"/>
              </a:rPr>
              <a:t>Lama LeafCollect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556227" y="4661095"/>
            <a:ext cx="196075" cy="16643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544578" y="4936456"/>
            <a:ext cx="196075" cy="16643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rgbClr val="3F136C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9" name="object 8_____"/>
          <p:cNvSpPr txBox="1"/>
          <p:nvPr/>
        </p:nvSpPr>
        <p:spPr>
          <a:xfrm>
            <a:off x="3826235" y="4913562"/>
            <a:ext cx="29243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chemeClr val="bg1"/>
                </a:solidFill>
                <a:latin typeface="Bosch Office Sans"/>
                <a:cs typeface="Bosch Office Sans"/>
              </a:rPr>
              <a:t>Manere Ergoslide</a:t>
            </a:r>
          </a:p>
        </p:txBody>
      </p:sp>
    </p:spTree>
    <p:extLst>
      <p:ext uri="{BB962C8B-B14F-4D97-AF65-F5344CB8AC3E}">
        <p14:creationId xmlns:p14="http://schemas.microsoft.com/office/powerpoint/2010/main" val="308640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99"/>
            <a:ext cx="10969625" cy="7784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72" tIns="41136" rIns="82272" bIns="41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 err="1"/>
              <a:t>Elemente</a:t>
            </a:r>
            <a:r>
              <a:rPr lang="en-US" sz="4000" dirty="0"/>
              <a:t> de </a:t>
            </a:r>
            <a:r>
              <a:rPr lang="en-US" sz="4000" dirty="0" err="1"/>
              <a:t>noutate</a:t>
            </a:r>
            <a:endParaRPr lang="en-US" sz="4000" dirty="0"/>
          </a:p>
        </p:txBody>
      </p:sp>
      <p:sp>
        <p:nvSpPr>
          <p:cNvPr id="8" name="object 8"/>
          <p:cNvSpPr txBox="1"/>
          <p:nvPr/>
        </p:nvSpPr>
        <p:spPr>
          <a:xfrm>
            <a:off x="3601002" y="2066173"/>
            <a:ext cx="12934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30" dirty="0">
                <a:solidFill>
                  <a:schemeClr val="bg1"/>
                </a:solidFill>
                <a:latin typeface="Bosch Office Sans"/>
                <a:cs typeface="Bosch Office Sans"/>
              </a:rPr>
              <a:t>ROTAK</a:t>
            </a:r>
            <a:r>
              <a:rPr sz="1600" b="1" spc="-100" dirty="0">
                <a:solidFill>
                  <a:schemeClr val="bg1"/>
                </a:solidFill>
                <a:latin typeface="Bosch Office Sans"/>
                <a:cs typeface="Bosch Office San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Bosch Office Sans"/>
                <a:cs typeface="Bosch Office Sans"/>
              </a:rPr>
              <a:t>40/43</a:t>
            </a:r>
            <a:endParaRPr sz="1600" dirty="0">
              <a:solidFill>
                <a:schemeClr val="bg1"/>
              </a:solidFill>
              <a:latin typeface="Bosch Office Sans"/>
              <a:cs typeface="Bosch Office Sans"/>
            </a:endParaRPr>
          </a:p>
        </p:txBody>
      </p:sp>
      <p:sp>
        <p:nvSpPr>
          <p:cNvPr id="16" name="object 8_"/>
          <p:cNvSpPr txBox="1"/>
          <p:nvPr/>
        </p:nvSpPr>
        <p:spPr>
          <a:xfrm>
            <a:off x="3101497" y="4335014"/>
            <a:ext cx="292438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30" dirty="0">
                <a:solidFill>
                  <a:schemeClr val="bg1"/>
                </a:solidFill>
                <a:latin typeface="Bosch Office Sans"/>
                <a:cs typeface="Bosch Office Sans"/>
              </a:rPr>
              <a:t>AdvancedRotak 650 / 750</a:t>
            </a:r>
            <a:endParaRPr sz="1600" dirty="0">
              <a:solidFill>
                <a:schemeClr val="bg1"/>
              </a:solidFill>
              <a:latin typeface="Bosch Office Sans"/>
              <a:cs typeface="Bosch Office Sans"/>
            </a:endParaRPr>
          </a:p>
        </p:txBody>
      </p:sp>
      <p:sp>
        <p:nvSpPr>
          <p:cNvPr id="20" name="object 5"/>
          <p:cNvSpPr/>
          <p:nvPr/>
        </p:nvSpPr>
        <p:spPr>
          <a:xfrm>
            <a:off x="4392743" y="1649958"/>
            <a:ext cx="2071116" cy="487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4473706" y="1743008"/>
            <a:ext cx="1872614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2F2F2"/>
                </a:solidFill>
                <a:latin typeface="Bosch Office Sans"/>
                <a:cs typeface="Bosch Office Sans"/>
              </a:rPr>
              <a:t>NOU: nivel de zgomot imbunatatit cu 75% -&gt; 89dB </a:t>
            </a:r>
            <a:endParaRPr sz="105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6454715" y="1854173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0291"/>
                </a:moveTo>
                <a:lnTo>
                  <a:pt x="184403" y="24383"/>
                </a:lnTo>
                <a:lnTo>
                  <a:pt x="0" y="24383"/>
                </a:lnTo>
                <a:lnTo>
                  <a:pt x="0" y="50291"/>
                </a:lnTo>
                <a:lnTo>
                  <a:pt x="184403" y="50291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4383"/>
                </a:lnTo>
                <a:lnTo>
                  <a:pt x="184403" y="24383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0291"/>
                </a:lnTo>
                <a:lnTo>
                  <a:pt x="172211" y="50291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8__"/>
          <p:cNvSpPr/>
          <p:nvPr/>
        </p:nvSpPr>
        <p:spPr>
          <a:xfrm>
            <a:off x="6454715" y="1854173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0291"/>
                </a:moveTo>
                <a:lnTo>
                  <a:pt x="184403" y="24383"/>
                </a:lnTo>
                <a:lnTo>
                  <a:pt x="0" y="24383"/>
                </a:lnTo>
                <a:lnTo>
                  <a:pt x="0" y="50291"/>
                </a:lnTo>
                <a:lnTo>
                  <a:pt x="184403" y="50291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4383"/>
                </a:lnTo>
                <a:lnTo>
                  <a:pt x="184403" y="24383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0291"/>
                </a:lnTo>
                <a:lnTo>
                  <a:pt x="172211" y="50291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9"/>
          <p:cNvSpPr/>
          <p:nvPr/>
        </p:nvSpPr>
        <p:spPr>
          <a:xfrm>
            <a:off x="4153474" y="1878557"/>
            <a:ext cx="248920" cy="26034"/>
          </a:xfrm>
          <a:custGeom>
            <a:avLst/>
            <a:gdLst/>
            <a:ahLst/>
            <a:cxnLst/>
            <a:rect l="l" t="t" r="r" b="b"/>
            <a:pathLst>
              <a:path w="248920" h="26035">
                <a:moveTo>
                  <a:pt x="0" y="25907"/>
                </a:moveTo>
                <a:lnTo>
                  <a:pt x="248411" y="25907"/>
                </a:lnTo>
                <a:lnTo>
                  <a:pt x="24841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0"/>
          <p:cNvSpPr/>
          <p:nvPr/>
        </p:nvSpPr>
        <p:spPr>
          <a:xfrm>
            <a:off x="4153474" y="1878557"/>
            <a:ext cx="248920" cy="26034"/>
          </a:xfrm>
          <a:custGeom>
            <a:avLst/>
            <a:gdLst/>
            <a:ahLst/>
            <a:cxnLst/>
            <a:rect l="l" t="t" r="r" b="b"/>
            <a:pathLst>
              <a:path w="248920" h="26035">
                <a:moveTo>
                  <a:pt x="0" y="25907"/>
                </a:moveTo>
                <a:lnTo>
                  <a:pt x="248411" y="25907"/>
                </a:lnTo>
                <a:lnTo>
                  <a:pt x="24841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4392743" y="2210789"/>
            <a:ext cx="2071116" cy="487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4495867" y="2296894"/>
            <a:ext cx="184658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2F2F2"/>
                </a:solidFill>
                <a:latin typeface="Bosch Office Sans"/>
                <a:cs typeface="Bosch Office Sans"/>
              </a:rPr>
              <a:t>NOU: sistem de prindere Quick &amp; Click</a:t>
            </a:r>
            <a:endParaRPr sz="105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28" name="object 13"/>
          <p:cNvSpPr/>
          <p:nvPr/>
        </p:nvSpPr>
        <p:spPr>
          <a:xfrm>
            <a:off x="4392743" y="2771622"/>
            <a:ext cx="2071116" cy="484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4471381" y="2864279"/>
            <a:ext cx="180534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2F2F2"/>
                </a:solidFill>
                <a:latin typeface="Bosch Office Sans"/>
                <a:cs typeface="Bosch Office Sans"/>
              </a:rPr>
              <a:t>NOU: inaltime de taiere gradata si simplificata </a:t>
            </a:r>
            <a:endParaRPr sz="105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4374455" y="3346042"/>
            <a:ext cx="2071116" cy="487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4471381" y="3440744"/>
            <a:ext cx="195202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2F2F2"/>
                </a:solidFill>
                <a:latin typeface="Bosch Office Sans"/>
                <a:cs typeface="Bosch Office Sans"/>
              </a:rPr>
              <a:t>NOU: design imbunatatit (influente din industria auto)</a:t>
            </a:r>
            <a:endParaRPr sz="105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32" name="object 17"/>
          <p:cNvSpPr/>
          <p:nvPr/>
        </p:nvSpPr>
        <p:spPr>
          <a:xfrm>
            <a:off x="4392743" y="3890237"/>
            <a:ext cx="2071116" cy="483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4500902" y="3984812"/>
            <a:ext cx="1692910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050" b="1" spc="5" dirty="0">
                <a:solidFill>
                  <a:srgbClr val="F2F2F2"/>
                </a:solidFill>
                <a:latin typeface="Bosch Office Sans"/>
                <a:cs typeface="Bosch Office Sans"/>
              </a:rPr>
              <a:t>NOU: Manere cu reglare prin culisare (Ergoslide)</a:t>
            </a:r>
            <a:endParaRPr sz="105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34" name="object 19"/>
          <p:cNvSpPr/>
          <p:nvPr/>
        </p:nvSpPr>
        <p:spPr>
          <a:xfrm>
            <a:off x="6445570" y="2407385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0291"/>
                </a:moveTo>
                <a:lnTo>
                  <a:pt x="184403" y="24383"/>
                </a:lnTo>
                <a:lnTo>
                  <a:pt x="0" y="24383"/>
                </a:lnTo>
                <a:lnTo>
                  <a:pt x="0" y="50291"/>
                </a:lnTo>
                <a:lnTo>
                  <a:pt x="184403" y="50291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4383"/>
                </a:lnTo>
                <a:lnTo>
                  <a:pt x="184403" y="24383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0291"/>
                </a:lnTo>
                <a:lnTo>
                  <a:pt x="172211" y="50291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20"/>
          <p:cNvSpPr/>
          <p:nvPr/>
        </p:nvSpPr>
        <p:spPr>
          <a:xfrm>
            <a:off x="6445570" y="2407385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0291"/>
                </a:moveTo>
                <a:lnTo>
                  <a:pt x="184403" y="24383"/>
                </a:lnTo>
                <a:lnTo>
                  <a:pt x="0" y="24383"/>
                </a:lnTo>
                <a:lnTo>
                  <a:pt x="0" y="50291"/>
                </a:lnTo>
                <a:lnTo>
                  <a:pt x="184403" y="50291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4383"/>
                </a:lnTo>
                <a:lnTo>
                  <a:pt x="184403" y="24383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0291"/>
                </a:lnTo>
                <a:lnTo>
                  <a:pt x="172211" y="50291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21"/>
          <p:cNvSpPr/>
          <p:nvPr/>
        </p:nvSpPr>
        <p:spPr>
          <a:xfrm>
            <a:off x="4144330" y="2431770"/>
            <a:ext cx="248920" cy="26034"/>
          </a:xfrm>
          <a:custGeom>
            <a:avLst/>
            <a:gdLst/>
            <a:ahLst/>
            <a:cxnLst/>
            <a:rect l="l" t="t" r="r" b="b"/>
            <a:pathLst>
              <a:path w="248920" h="26035">
                <a:moveTo>
                  <a:pt x="0" y="25907"/>
                </a:moveTo>
                <a:lnTo>
                  <a:pt x="248411" y="25907"/>
                </a:lnTo>
                <a:lnTo>
                  <a:pt x="24841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22"/>
          <p:cNvSpPr/>
          <p:nvPr/>
        </p:nvSpPr>
        <p:spPr>
          <a:xfrm>
            <a:off x="4144330" y="2431770"/>
            <a:ext cx="248920" cy="26034"/>
          </a:xfrm>
          <a:custGeom>
            <a:avLst/>
            <a:gdLst/>
            <a:ahLst/>
            <a:cxnLst/>
            <a:rect l="l" t="t" r="r" b="b"/>
            <a:pathLst>
              <a:path w="248920" h="26035">
                <a:moveTo>
                  <a:pt x="0" y="25907"/>
                </a:moveTo>
                <a:lnTo>
                  <a:pt x="248411" y="25907"/>
                </a:lnTo>
                <a:lnTo>
                  <a:pt x="24841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23"/>
          <p:cNvSpPr/>
          <p:nvPr/>
        </p:nvSpPr>
        <p:spPr>
          <a:xfrm>
            <a:off x="6445570" y="2984981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1815"/>
                </a:moveTo>
                <a:lnTo>
                  <a:pt x="184403" y="25907"/>
                </a:lnTo>
                <a:lnTo>
                  <a:pt x="0" y="25907"/>
                </a:lnTo>
                <a:lnTo>
                  <a:pt x="0" y="51815"/>
                </a:lnTo>
                <a:lnTo>
                  <a:pt x="184403" y="51815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5907"/>
                </a:lnTo>
                <a:lnTo>
                  <a:pt x="184403" y="25907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1815"/>
                </a:lnTo>
                <a:lnTo>
                  <a:pt x="172211" y="51815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24"/>
          <p:cNvSpPr/>
          <p:nvPr/>
        </p:nvSpPr>
        <p:spPr>
          <a:xfrm>
            <a:off x="6445570" y="2984981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1815"/>
                </a:moveTo>
                <a:lnTo>
                  <a:pt x="184403" y="25907"/>
                </a:lnTo>
                <a:lnTo>
                  <a:pt x="0" y="25907"/>
                </a:lnTo>
                <a:lnTo>
                  <a:pt x="0" y="51815"/>
                </a:lnTo>
                <a:lnTo>
                  <a:pt x="184403" y="51815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5907"/>
                </a:lnTo>
                <a:lnTo>
                  <a:pt x="184403" y="25907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1815"/>
                </a:lnTo>
                <a:lnTo>
                  <a:pt x="172211" y="51815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25"/>
          <p:cNvSpPr/>
          <p:nvPr/>
        </p:nvSpPr>
        <p:spPr>
          <a:xfrm>
            <a:off x="4144330" y="3010890"/>
            <a:ext cx="248920" cy="26034"/>
          </a:xfrm>
          <a:custGeom>
            <a:avLst/>
            <a:gdLst/>
            <a:ahLst/>
            <a:cxnLst/>
            <a:rect l="l" t="t" r="r" b="b"/>
            <a:pathLst>
              <a:path w="248920" h="26035">
                <a:moveTo>
                  <a:pt x="0" y="25907"/>
                </a:moveTo>
                <a:lnTo>
                  <a:pt x="248411" y="25907"/>
                </a:lnTo>
                <a:lnTo>
                  <a:pt x="24841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26"/>
          <p:cNvSpPr/>
          <p:nvPr/>
        </p:nvSpPr>
        <p:spPr>
          <a:xfrm>
            <a:off x="4144330" y="3010890"/>
            <a:ext cx="248920" cy="26034"/>
          </a:xfrm>
          <a:custGeom>
            <a:avLst/>
            <a:gdLst/>
            <a:ahLst/>
            <a:cxnLst/>
            <a:rect l="l" t="t" r="r" b="b"/>
            <a:pathLst>
              <a:path w="248920" h="26035">
                <a:moveTo>
                  <a:pt x="0" y="25907"/>
                </a:moveTo>
                <a:lnTo>
                  <a:pt x="248411" y="25907"/>
                </a:lnTo>
                <a:lnTo>
                  <a:pt x="24841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27"/>
          <p:cNvSpPr/>
          <p:nvPr/>
        </p:nvSpPr>
        <p:spPr>
          <a:xfrm>
            <a:off x="6445570" y="3551909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0291"/>
                </a:moveTo>
                <a:lnTo>
                  <a:pt x="184403" y="24383"/>
                </a:lnTo>
                <a:lnTo>
                  <a:pt x="0" y="24383"/>
                </a:lnTo>
                <a:lnTo>
                  <a:pt x="0" y="50291"/>
                </a:lnTo>
                <a:lnTo>
                  <a:pt x="184403" y="50291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4383"/>
                </a:lnTo>
                <a:lnTo>
                  <a:pt x="184403" y="24383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0291"/>
                </a:lnTo>
                <a:lnTo>
                  <a:pt x="172211" y="50291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28"/>
          <p:cNvSpPr/>
          <p:nvPr/>
        </p:nvSpPr>
        <p:spPr>
          <a:xfrm>
            <a:off x="6445570" y="3551909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0291"/>
                </a:moveTo>
                <a:lnTo>
                  <a:pt x="184403" y="24383"/>
                </a:lnTo>
                <a:lnTo>
                  <a:pt x="0" y="24383"/>
                </a:lnTo>
                <a:lnTo>
                  <a:pt x="0" y="50291"/>
                </a:lnTo>
                <a:lnTo>
                  <a:pt x="184403" y="50291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4383"/>
                </a:lnTo>
                <a:lnTo>
                  <a:pt x="184403" y="24383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0291"/>
                </a:lnTo>
                <a:lnTo>
                  <a:pt x="172211" y="50291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29"/>
          <p:cNvSpPr/>
          <p:nvPr/>
        </p:nvSpPr>
        <p:spPr>
          <a:xfrm>
            <a:off x="4144330" y="3576293"/>
            <a:ext cx="248920" cy="26034"/>
          </a:xfrm>
          <a:custGeom>
            <a:avLst/>
            <a:gdLst/>
            <a:ahLst/>
            <a:cxnLst/>
            <a:rect l="l" t="t" r="r" b="b"/>
            <a:pathLst>
              <a:path w="248920" h="26035">
                <a:moveTo>
                  <a:pt x="0" y="25907"/>
                </a:moveTo>
                <a:lnTo>
                  <a:pt x="248411" y="25907"/>
                </a:lnTo>
                <a:lnTo>
                  <a:pt x="24841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30"/>
          <p:cNvSpPr/>
          <p:nvPr/>
        </p:nvSpPr>
        <p:spPr>
          <a:xfrm>
            <a:off x="4144330" y="3576293"/>
            <a:ext cx="248920" cy="26034"/>
          </a:xfrm>
          <a:custGeom>
            <a:avLst/>
            <a:gdLst/>
            <a:ahLst/>
            <a:cxnLst/>
            <a:rect l="l" t="t" r="r" b="b"/>
            <a:pathLst>
              <a:path w="248920" h="26035">
                <a:moveTo>
                  <a:pt x="0" y="25907"/>
                </a:moveTo>
                <a:lnTo>
                  <a:pt x="248411" y="25907"/>
                </a:lnTo>
                <a:lnTo>
                  <a:pt x="24841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31"/>
          <p:cNvSpPr/>
          <p:nvPr/>
        </p:nvSpPr>
        <p:spPr>
          <a:xfrm>
            <a:off x="6451666" y="4095977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0291"/>
                </a:moveTo>
                <a:lnTo>
                  <a:pt x="184403" y="24383"/>
                </a:lnTo>
                <a:lnTo>
                  <a:pt x="0" y="24383"/>
                </a:lnTo>
                <a:lnTo>
                  <a:pt x="0" y="50291"/>
                </a:lnTo>
                <a:lnTo>
                  <a:pt x="184403" y="50291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4383"/>
                </a:lnTo>
                <a:lnTo>
                  <a:pt x="184403" y="24383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0291"/>
                </a:lnTo>
                <a:lnTo>
                  <a:pt x="172211" y="50291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32"/>
          <p:cNvSpPr/>
          <p:nvPr/>
        </p:nvSpPr>
        <p:spPr>
          <a:xfrm>
            <a:off x="6451666" y="4095977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0291"/>
                </a:moveTo>
                <a:lnTo>
                  <a:pt x="184403" y="24383"/>
                </a:lnTo>
                <a:lnTo>
                  <a:pt x="0" y="24383"/>
                </a:lnTo>
                <a:lnTo>
                  <a:pt x="0" y="50291"/>
                </a:lnTo>
                <a:lnTo>
                  <a:pt x="184403" y="50291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4383"/>
                </a:lnTo>
                <a:lnTo>
                  <a:pt x="184403" y="24383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0291"/>
                </a:lnTo>
                <a:lnTo>
                  <a:pt x="172211" y="50291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33"/>
          <p:cNvSpPr/>
          <p:nvPr/>
        </p:nvSpPr>
        <p:spPr>
          <a:xfrm>
            <a:off x="4151950" y="4120361"/>
            <a:ext cx="247015" cy="26034"/>
          </a:xfrm>
          <a:custGeom>
            <a:avLst/>
            <a:gdLst/>
            <a:ahLst/>
            <a:cxnLst/>
            <a:rect l="l" t="t" r="r" b="b"/>
            <a:pathLst>
              <a:path w="247014" h="26035">
                <a:moveTo>
                  <a:pt x="0" y="25907"/>
                </a:moveTo>
                <a:lnTo>
                  <a:pt x="246887" y="25907"/>
                </a:lnTo>
                <a:lnTo>
                  <a:pt x="246887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34"/>
          <p:cNvSpPr/>
          <p:nvPr/>
        </p:nvSpPr>
        <p:spPr>
          <a:xfrm>
            <a:off x="4151950" y="4120361"/>
            <a:ext cx="247015" cy="26034"/>
          </a:xfrm>
          <a:custGeom>
            <a:avLst/>
            <a:gdLst/>
            <a:ahLst/>
            <a:cxnLst/>
            <a:rect l="l" t="t" r="r" b="b"/>
            <a:pathLst>
              <a:path w="247014" h="26035">
                <a:moveTo>
                  <a:pt x="0" y="25907"/>
                </a:moveTo>
                <a:lnTo>
                  <a:pt x="246887" y="25907"/>
                </a:lnTo>
                <a:lnTo>
                  <a:pt x="246887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35"/>
          <p:cNvSpPr/>
          <p:nvPr/>
        </p:nvSpPr>
        <p:spPr>
          <a:xfrm>
            <a:off x="4383599" y="4484597"/>
            <a:ext cx="2071116" cy="483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36"/>
          <p:cNvSpPr txBox="1"/>
          <p:nvPr/>
        </p:nvSpPr>
        <p:spPr>
          <a:xfrm>
            <a:off x="4473706" y="4576825"/>
            <a:ext cx="194970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050" b="1" spc="5" dirty="0">
                <a:solidFill>
                  <a:srgbClr val="F2F2F2"/>
                </a:solidFill>
                <a:latin typeface="Bosch Office Sans"/>
                <a:cs typeface="Bosch Office Sans"/>
              </a:rPr>
              <a:t>NOU: lama ce colecteaza si frunzele (LeafCollect)</a:t>
            </a:r>
            <a:endParaRPr sz="105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53" name="object 37"/>
          <p:cNvSpPr/>
          <p:nvPr/>
        </p:nvSpPr>
        <p:spPr>
          <a:xfrm>
            <a:off x="6445570" y="4688814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0291"/>
                </a:moveTo>
                <a:lnTo>
                  <a:pt x="184403" y="24383"/>
                </a:lnTo>
                <a:lnTo>
                  <a:pt x="0" y="24383"/>
                </a:lnTo>
                <a:lnTo>
                  <a:pt x="0" y="50291"/>
                </a:lnTo>
                <a:lnTo>
                  <a:pt x="184403" y="50291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4383"/>
                </a:lnTo>
                <a:lnTo>
                  <a:pt x="184403" y="24383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0291"/>
                </a:lnTo>
                <a:lnTo>
                  <a:pt x="172211" y="50291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38"/>
          <p:cNvSpPr/>
          <p:nvPr/>
        </p:nvSpPr>
        <p:spPr>
          <a:xfrm>
            <a:off x="6445570" y="4688814"/>
            <a:ext cx="248920" cy="76200"/>
          </a:xfrm>
          <a:custGeom>
            <a:avLst/>
            <a:gdLst/>
            <a:ahLst/>
            <a:cxnLst/>
            <a:rect l="l" t="t" r="r" b="b"/>
            <a:pathLst>
              <a:path w="248920" h="76200">
                <a:moveTo>
                  <a:pt x="184403" y="50291"/>
                </a:moveTo>
                <a:lnTo>
                  <a:pt x="184403" y="24383"/>
                </a:lnTo>
                <a:lnTo>
                  <a:pt x="0" y="24383"/>
                </a:lnTo>
                <a:lnTo>
                  <a:pt x="0" y="50291"/>
                </a:lnTo>
                <a:lnTo>
                  <a:pt x="184403" y="50291"/>
                </a:lnTo>
                <a:close/>
              </a:path>
              <a:path w="248920" h="76200">
                <a:moveTo>
                  <a:pt x="248411" y="38099"/>
                </a:moveTo>
                <a:lnTo>
                  <a:pt x="172211" y="0"/>
                </a:lnTo>
                <a:lnTo>
                  <a:pt x="172211" y="24383"/>
                </a:lnTo>
                <a:lnTo>
                  <a:pt x="184403" y="24383"/>
                </a:lnTo>
                <a:lnTo>
                  <a:pt x="184403" y="70103"/>
                </a:lnTo>
                <a:lnTo>
                  <a:pt x="248411" y="38099"/>
                </a:lnTo>
                <a:close/>
              </a:path>
              <a:path w="248920" h="76200">
                <a:moveTo>
                  <a:pt x="184403" y="70103"/>
                </a:moveTo>
                <a:lnTo>
                  <a:pt x="184403" y="50291"/>
                </a:lnTo>
                <a:lnTo>
                  <a:pt x="172211" y="50291"/>
                </a:lnTo>
                <a:lnTo>
                  <a:pt x="172211" y="76199"/>
                </a:lnTo>
                <a:lnTo>
                  <a:pt x="184403" y="70103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39"/>
          <p:cNvSpPr/>
          <p:nvPr/>
        </p:nvSpPr>
        <p:spPr>
          <a:xfrm>
            <a:off x="4144330" y="4713197"/>
            <a:ext cx="248920" cy="26034"/>
          </a:xfrm>
          <a:custGeom>
            <a:avLst/>
            <a:gdLst/>
            <a:ahLst/>
            <a:cxnLst/>
            <a:rect l="l" t="t" r="r" b="b"/>
            <a:pathLst>
              <a:path w="248920" h="26035">
                <a:moveTo>
                  <a:pt x="0" y="25907"/>
                </a:moveTo>
                <a:lnTo>
                  <a:pt x="248411" y="25907"/>
                </a:lnTo>
                <a:lnTo>
                  <a:pt x="24841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40"/>
          <p:cNvSpPr/>
          <p:nvPr/>
        </p:nvSpPr>
        <p:spPr>
          <a:xfrm>
            <a:off x="4144330" y="4713197"/>
            <a:ext cx="248920" cy="26034"/>
          </a:xfrm>
          <a:custGeom>
            <a:avLst/>
            <a:gdLst/>
            <a:ahLst/>
            <a:cxnLst/>
            <a:rect l="l" t="t" r="r" b="b"/>
            <a:pathLst>
              <a:path w="248920" h="26035">
                <a:moveTo>
                  <a:pt x="0" y="25907"/>
                </a:moveTo>
                <a:lnTo>
                  <a:pt x="248411" y="25907"/>
                </a:lnTo>
                <a:lnTo>
                  <a:pt x="24841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DA0010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7" name="Picture 1_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9" y="1569360"/>
            <a:ext cx="3375767" cy="37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0"/>
          <a:stretch/>
        </p:blipFill>
        <p:spPr>
          <a:xfrm>
            <a:off x="6863331" y="1746093"/>
            <a:ext cx="3651026" cy="315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9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2"/>
          <p:cNvSpPr/>
          <p:nvPr/>
        </p:nvSpPr>
        <p:spPr>
          <a:xfrm>
            <a:off x="2114852" y="3002729"/>
            <a:ext cx="4403342" cy="3100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-1" y="99"/>
            <a:ext cx="10969625" cy="77849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72" tIns="41136" rIns="82272" bIns="411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 err="1"/>
              <a:t>Specificatii</a:t>
            </a:r>
            <a:r>
              <a:rPr lang="en-US" sz="4000" dirty="0"/>
              <a:t> </a:t>
            </a:r>
            <a:r>
              <a:rPr lang="en-US" sz="4000" dirty="0" err="1"/>
              <a:t>tehnice</a:t>
            </a:r>
            <a:endParaRPr lang="en-US" sz="4000" dirty="0"/>
          </a:p>
        </p:txBody>
      </p:sp>
      <p:sp>
        <p:nvSpPr>
          <p:cNvPr id="8" name="object 8"/>
          <p:cNvSpPr txBox="1"/>
          <p:nvPr/>
        </p:nvSpPr>
        <p:spPr>
          <a:xfrm>
            <a:off x="3601002" y="2066173"/>
            <a:ext cx="12934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30" dirty="0">
                <a:solidFill>
                  <a:schemeClr val="bg1"/>
                </a:solidFill>
                <a:latin typeface="Bosch Office Sans"/>
                <a:cs typeface="Bosch Office Sans"/>
              </a:rPr>
              <a:t>ROTAK</a:t>
            </a:r>
            <a:r>
              <a:rPr sz="1600" b="1" spc="-100" dirty="0">
                <a:solidFill>
                  <a:schemeClr val="bg1"/>
                </a:solidFill>
                <a:latin typeface="Bosch Office Sans"/>
                <a:cs typeface="Bosch Office Sans"/>
              </a:rPr>
              <a:t> </a:t>
            </a:r>
            <a:r>
              <a:rPr sz="1600" b="1" spc="-5" dirty="0">
                <a:solidFill>
                  <a:schemeClr val="bg1"/>
                </a:solidFill>
                <a:latin typeface="Bosch Office Sans"/>
                <a:cs typeface="Bosch Office Sans"/>
              </a:rPr>
              <a:t>40/43</a:t>
            </a:r>
            <a:endParaRPr sz="1600" dirty="0">
              <a:solidFill>
                <a:schemeClr val="bg1"/>
              </a:solidFill>
              <a:latin typeface="Bosch Office Sans"/>
              <a:cs typeface="Bosch Office Sans"/>
            </a:endParaRPr>
          </a:p>
        </p:txBody>
      </p:sp>
      <p:pic>
        <p:nvPicPr>
          <p:cNvPr id="57" name="Picture 1_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19" y="2219967"/>
            <a:ext cx="3526576" cy="389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bject 3"/>
          <p:cNvSpPr/>
          <p:nvPr/>
        </p:nvSpPr>
        <p:spPr>
          <a:xfrm>
            <a:off x="516794" y="1638437"/>
            <a:ext cx="1397508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4"/>
          <p:cNvSpPr txBox="1"/>
          <p:nvPr/>
        </p:nvSpPr>
        <p:spPr>
          <a:xfrm>
            <a:off x="560488" y="1805060"/>
            <a:ext cx="130937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Bosch Office Sans"/>
                <a:cs typeface="Bosch Office Sans"/>
              </a:rPr>
              <a:t>Advanced</a:t>
            </a:r>
            <a:r>
              <a:rPr sz="1100" b="1" dirty="0">
                <a:solidFill>
                  <a:srgbClr val="FFFFFF"/>
                </a:solidFill>
                <a:latin typeface="Bosch Office Sans"/>
                <a:cs typeface="Bosch Office Sans"/>
              </a:rPr>
              <a:t>Rotak</a:t>
            </a:r>
            <a:r>
              <a:rPr sz="1100" b="1" spc="-11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650</a:t>
            </a:r>
            <a:endParaRPr sz="110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61" name="object 11"/>
          <p:cNvSpPr/>
          <p:nvPr/>
        </p:nvSpPr>
        <p:spPr>
          <a:xfrm>
            <a:off x="2004216" y="1638437"/>
            <a:ext cx="1036319" cy="504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12"/>
          <p:cNvSpPr txBox="1"/>
          <p:nvPr/>
        </p:nvSpPr>
        <p:spPr>
          <a:xfrm>
            <a:off x="2112427" y="1782845"/>
            <a:ext cx="82105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06008B9200</a:t>
            </a:r>
            <a:endParaRPr sz="110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63" name="object 23"/>
          <p:cNvSpPr/>
          <p:nvPr/>
        </p:nvSpPr>
        <p:spPr>
          <a:xfrm>
            <a:off x="4224685" y="1635390"/>
            <a:ext cx="1036319" cy="502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24"/>
          <p:cNvSpPr txBox="1"/>
          <p:nvPr/>
        </p:nvSpPr>
        <p:spPr>
          <a:xfrm>
            <a:off x="4541174" y="1802012"/>
            <a:ext cx="40640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41</a:t>
            </a:r>
            <a:r>
              <a:rPr sz="1100" spc="-10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100" dirty="0">
                <a:solidFill>
                  <a:srgbClr val="FFFFFF"/>
                </a:solidFill>
                <a:latin typeface="Bosch Office Sans"/>
                <a:cs typeface="Bosch Office Sans"/>
              </a:rPr>
              <a:t>cm</a:t>
            </a:r>
            <a:endParaRPr sz="110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65" name="object 33"/>
          <p:cNvSpPr/>
          <p:nvPr/>
        </p:nvSpPr>
        <p:spPr>
          <a:xfrm>
            <a:off x="5358541" y="1638437"/>
            <a:ext cx="1040891" cy="504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34"/>
          <p:cNvSpPr txBox="1"/>
          <p:nvPr/>
        </p:nvSpPr>
        <p:spPr>
          <a:xfrm>
            <a:off x="5626262" y="1805060"/>
            <a:ext cx="50673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1700</a:t>
            </a:r>
            <a:r>
              <a:rPr sz="1100" spc="-9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100" dirty="0">
                <a:solidFill>
                  <a:srgbClr val="FFFFFF"/>
                </a:solidFill>
                <a:latin typeface="Bosch Office Sans"/>
                <a:cs typeface="Bosch Office Sans"/>
              </a:rPr>
              <a:t>W</a:t>
            </a:r>
            <a:endParaRPr sz="110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67" name="object 43"/>
          <p:cNvSpPr/>
          <p:nvPr/>
        </p:nvSpPr>
        <p:spPr>
          <a:xfrm>
            <a:off x="6484777" y="1635390"/>
            <a:ext cx="1036319" cy="502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44"/>
          <p:cNvSpPr txBox="1"/>
          <p:nvPr/>
        </p:nvSpPr>
        <p:spPr>
          <a:xfrm>
            <a:off x="6673249" y="1776382"/>
            <a:ext cx="6635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055" fontAlgn="auto"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chemeClr val="bg1"/>
                </a:solidFill>
                <a:latin typeface="Bosch Office Sans"/>
                <a:cs typeface="Bosch Office Sans"/>
              </a:rPr>
              <a:t>Aluminiu</a:t>
            </a:r>
          </a:p>
        </p:txBody>
      </p:sp>
      <p:sp>
        <p:nvSpPr>
          <p:cNvPr id="69" name="object 52"/>
          <p:cNvSpPr/>
          <p:nvPr/>
        </p:nvSpPr>
        <p:spPr>
          <a:xfrm>
            <a:off x="3101497" y="1635390"/>
            <a:ext cx="1040891" cy="5029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53"/>
          <p:cNvSpPr txBox="1"/>
          <p:nvPr/>
        </p:nvSpPr>
        <p:spPr>
          <a:xfrm>
            <a:off x="3428655" y="1741052"/>
            <a:ext cx="39052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E1F8C9"/>
                </a:solidFill>
                <a:latin typeface="Bosch Office Sans"/>
                <a:cs typeface="Bosch Office Sans"/>
              </a:rPr>
              <a:t>89</a:t>
            </a:r>
            <a:r>
              <a:rPr sz="1100" spc="-114" dirty="0">
                <a:solidFill>
                  <a:srgbClr val="E1F8C9"/>
                </a:solidFill>
                <a:latin typeface="Bosch Office Sans"/>
                <a:cs typeface="Bosch Office Sans"/>
              </a:rPr>
              <a:t> </a:t>
            </a:r>
            <a:r>
              <a:rPr sz="1100" dirty="0">
                <a:solidFill>
                  <a:srgbClr val="E1F8C9"/>
                </a:solidFill>
                <a:latin typeface="Bosch Office Sans"/>
                <a:cs typeface="Bosch Office Sans"/>
              </a:rPr>
              <a:t>dB</a:t>
            </a:r>
            <a:endParaRPr sz="1100" dirty="0">
              <a:solidFill>
                <a:prstClr val="black"/>
              </a:solidFill>
              <a:latin typeface="Bosch Office Sans"/>
              <a:cs typeface="Bosch Office Sans"/>
            </a:endParaRPr>
          </a:p>
          <a:p>
            <a:pPr marL="73025" fontAlgn="auto">
              <a:spcBef>
                <a:spcPts val="10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75" name="object 20"/>
          <p:cNvSpPr txBox="1"/>
          <p:nvPr/>
        </p:nvSpPr>
        <p:spPr>
          <a:xfrm>
            <a:off x="776477" y="1374747"/>
            <a:ext cx="76969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chemeClr val="accent6">
                    <a:lumMod val="75000"/>
                  </a:schemeClr>
                </a:solidFill>
                <a:latin typeface="Bosch Office Sans"/>
                <a:cs typeface="Bosch Office Sans"/>
              </a:rPr>
              <a:t>Denumire</a:t>
            </a:r>
            <a:endParaRPr sz="1100" b="1" dirty="0">
              <a:solidFill>
                <a:schemeClr val="accent6">
                  <a:lumMod val="75000"/>
                </a:schemeClr>
              </a:solidFill>
              <a:latin typeface="Bosch Office Sans"/>
              <a:cs typeface="Bosch Office Sans"/>
            </a:endParaRPr>
          </a:p>
        </p:txBody>
      </p:sp>
      <p:sp>
        <p:nvSpPr>
          <p:cNvPr id="76" name="object 22"/>
          <p:cNvSpPr txBox="1"/>
          <p:nvPr/>
        </p:nvSpPr>
        <p:spPr>
          <a:xfrm>
            <a:off x="2050541" y="1385923"/>
            <a:ext cx="81563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chemeClr val="accent6">
                    <a:lumMod val="75000"/>
                  </a:schemeClr>
                </a:solidFill>
                <a:latin typeface="Bosch Office Sans"/>
                <a:cs typeface="Bosch Office Sans"/>
              </a:rPr>
              <a:t>Cod Bosch</a:t>
            </a:r>
          </a:p>
        </p:txBody>
      </p:sp>
      <p:sp>
        <p:nvSpPr>
          <p:cNvPr id="77" name="object 32"/>
          <p:cNvSpPr txBox="1"/>
          <p:nvPr/>
        </p:nvSpPr>
        <p:spPr>
          <a:xfrm>
            <a:off x="4374640" y="1382876"/>
            <a:ext cx="92420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chemeClr val="accent6">
                    <a:lumMod val="75000"/>
                  </a:schemeClr>
                </a:solidFill>
                <a:latin typeface="Bosch Office Sans"/>
                <a:cs typeface="Bosch Office Sans"/>
              </a:rPr>
              <a:t>Latime taiere</a:t>
            </a:r>
            <a:endParaRPr sz="1000" b="1" dirty="0">
              <a:solidFill>
                <a:schemeClr val="accent6">
                  <a:lumMod val="75000"/>
                </a:schemeClr>
              </a:solidFill>
              <a:latin typeface="Bosch Office Sans"/>
              <a:cs typeface="Bosch Office Sans"/>
            </a:endParaRPr>
          </a:p>
        </p:txBody>
      </p:sp>
      <p:sp>
        <p:nvSpPr>
          <p:cNvPr id="78" name="object 42"/>
          <p:cNvSpPr txBox="1"/>
          <p:nvPr/>
        </p:nvSpPr>
        <p:spPr>
          <a:xfrm>
            <a:off x="5503923" y="1360984"/>
            <a:ext cx="10042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chemeClr val="accent6">
                    <a:lumMod val="75000"/>
                  </a:schemeClr>
                </a:solidFill>
                <a:latin typeface="Bosch Office Sans"/>
                <a:cs typeface="Bosch Office Sans"/>
              </a:rPr>
              <a:t>Putere motor</a:t>
            </a:r>
            <a:endParaRPr sz="1000" b="1" dirty="0">
              <a:solidFill>
                <a:schemeClr val="accent6">
                  <a:lumMod val="75000"/>
                </a:schemeClr>
              </a:solidFill>
              <a:latin typeface="Bosch Office Sans"/>
              <a:cs typeface="Bosch Office Sans"/>
            </a:endParaRPr>
          </a:p>
        </p:txBody>
      </p:sp>
      <p:sp>
        <p:nvSpPr>
          <p:cNvPr id="79" name="object 51"/>
          <p:cNvSpPr txBox="1"/>
          <p:nvPr/>
        </p:nvSpPr>
        <p:spPr>
          <a:xfrm>
            <a:off x="6710835" y="1371269"/>
            <a:ext cx="96098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chemeClr val="accent6">
                    <a:lumMod val="75000"/>
                  </a:schemeClr>
                </a:solidFill>
                <a:latin typeface="Bosch Office Sans"/>
                <a:cs typeface="Bosch Office Sans"/>
              </a:rPr>
              <a:t>Grila</a:t>
            </a:r>
            <a:endParaRPr sz="1000" b="1" dirty="0">
              <a:solidFill>
                <a:schemeClr val="accent6">
                  <a:lumMod val="75000"/>
                </a:schemeClr>
              </a:solidFill>
              <a:latin typeface="Bosch Office Sans"/>
              <a:cs typeface="Bosch Office Sans"/>
            </a:endParaRPr>
          </a:p>
        </p:txBody>
      </p:sp>
      <p:sp>
        <p:nvSpPr>
          <p:cNvPr id="80" name="object 61"/>
          <p:cNvSpPr txBox="1"/>
          <p:nvPr/>
        </p:nvSpPr>
        <p:spPr>
          <a:xfrm>
            <a:off x="3172204" y="1382876"/>
            <a:ext cx="10109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chemeClr val="accent6">
                    <a:lumMod val="75000"/>
                  </a:schemeClr>
                </a:solidFill>
                <a:latin typeface="Bosch Office Sans"/>
                <a:cs typeface="Bosch Office Sans"/>
              </a:rPr>
              <a:t>Nivel zgomot</a:t>
            </a:r>
            <a:endParaRPr sz="1000" b="1" dirty="0">
              <a:solidFill>
                <a:schemeClr val="accent6">
                  <a:lumMod val="75000"/>
                </a:schemeClr>
              </a:solidFill>
              <a:latin typeface="Bosch Office Sans"/>
              <a:cs typeface="Bosch Office Sans"/>
            </a:endParaRPr>
          </a:p>
        </p:txBody>
      </p:sp>
      <p:sp>
        <p:nvSpPr>
          <p:cNvPr id="81" name="object 3_"/>
          <p:cNvSpPr/>
          <p:nvPr/>
        </p:nvSpPr>
        <p:spPr>
          <a:xfrm>
            <a:off x="516794" y="2260734"/>
            <a:ext cx="1397508" cy="5044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4_"/>
          <p:cNvSpPr txBox="1"/>
          <p:nvPr/>
        </p:nvSpPr>
        <p:spPr>
          <a:xfrm>
            <a:off x="560488" y="2424308"/>
            <a:ext cx="130937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Bosch Office Sans"/>
                <a:cs typeface="Bosch Office Sans"/>
              </a:rPr>
              <a:t>Advanced</a:t>
            </a:r>
            <a:r>
              <a:rPr sz="1100" b="1" dirty="0">
                <a:solidFill>
                  <a:srgbClr val="FFFFFF"/>
                </a:solidFill>
                <a:latin typeface="Bosch Office Sans"/>
                <a:cs typeface="Bosch Office Sans"/>
              </a:rPr>
              <a:t>Rotak</a:t>
            </a:r>
            <a:r>
              <a:rPr sz="1100" b="1" spc="-11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750</a:t>
            </a:r>
            <a:endParaRPr sz="110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83" name="object 11_"/>
          <p:cNvSpPr/>
          <p:nvPr/>
        </p:nvSpPr>
        <p:spPr>
          <a:xfrm>
            <a:off x="2004216" y="2260734"/>
            <a:ext cx="1036319" cy="5044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12_"/>
          <p:cNvSpPr txBox="1"/>
          <p:nvPr/>
        </p:nvSpPr>
        <p:spPr>
          <a:xfrm>
            <a:off x="2114967" y="2415305"/>
            <a:ext cx="81851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06008B9300</a:t>
            </a:r>
            <a:endParaRPr sz="110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85" name="object 23_"/>
          <p:cNvSpPr/>
          <p:nvPr/>
        </p:nvSpPr>
        <p:spPr>
          <a:xfrm>
            <a:off x="4224685" y="2248542"/>
            <a:ext cx="1036319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24_"/>
          <p:cNvSpPr txBox="1"/>
          <p:nvPr/>
        </p:nvSpPr>
        <p:spPr>
          <a:xfrm>
            <a:off x="4541174" y="2413640"/>
            <a:ext cx="40640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45</a:t>
            </a:r>
            <a:r>
              <a:rPr sz="1100" spc="-100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100" dirty="0">
                <a:solidFill>
                  <a:srgbClr val="FFFFFF"/>
                </a:solidFill>
                <a:latin typeface="Bosch Office Sans"/>
                <a:cs typeface="Bosch Office Sans"/>
              </a:rPr>
              <a:t>cm</a:t>
            </a:r>
            <a:endParaRPr sz="110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87" name="object 33_"/>
          <p:cNvSpPr/>
          <p:nvPr/>
        </p:nvSpPr>
        <p:spPr>
          <a:xfrm>
            <a:off x="5358541" y="2253115"/>
            <a:ext cx="1040891" cy="4998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34_"/>
          <p:cNvSpPr txBox="1"/>
          <p:nvPr/>
        </p:nvSpPr>
        <p:spPr>
          <a:xfrm>
            <a:off x="5626262" y="2416688"/>
            <a:ext cx="50673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1700</a:t>
            </a:r>
            <a:r>
              <a:rPr sz="1100" spc="-95" dirty="0">
                <a:solidFill>
                  <a:srgbClr val="FFFFFF"/>
                </a:solidFill>
                <a:latin typeface="Bosch Office Sans"/>
                <a:cs typeface="Bosch Office Sans"/>
              </a:rPr>
              <a:t> </a:t>
            </a:r>
            <a:r>
              <a:rPr sz="1100" dirty="0">
                <a:solidFill>
                  <a:srgbClr val="FFFFFF"/>
                </a:solidFill>
                <a:latin typeface="Bosch Office Sans"/>
                <a:cs typeface="Bosch Office Sans"/>
              </a:rPr>
              <a:t>W</a:t>
            </a:r>
            <a:endParaRPr sz="110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89" name="object 43_"/>
          <p:cNvSpPr/>
          <p:nvPr/>
        </p:nvSpPr>
        <p:spPr>
          <a:xfrm>
            <a:off x="6484777" y="2248542"/>
            <a:ext cx="1036319" cy="5044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44_"/>
          <p:cNvSpPr txBox="1"/>
          <p:nvPr/>
        </p:nvSpPr>
        <p:spPr>
          <a:xfrm>
            <a:off x="6673249" y="2388011"/>
            <a:ext cx="66357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055" fontAlgn="auto">
              <a:spcBef>
                <a:spcPts val="0"/>
              </a:spcBef>
              <a:spcAft>
                <a:spcPts val="0"/>
              </a:spcAft>
            </a:pPr>
            <a:r>
              <a:rPr sz="1100" spc="-5" dirty="0">
                <a:solidFill>
                  <a:srgbClr val="FFFFFF"/>
                </a:solidFill>
                <a:latin typeface="Bosch Office Sans"/>
                <a:cs typeface="Bosch Office Sans"/>
              </a:rPr>
              <a:t>Aluminiu</a:t>
            </a:r>
            <a:endParaRPr sz="110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91" name="object 52_"/>
          <p:cNvSpPr/>
          <p:nvPr/>
        </p:nvSpPr>
        <p:spPr>
          <a:xfrm>
            <a:off x="3101497" y="2256163"/>
            <a:ext cx="1040891" cy="5044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53_"/>
          <p:cNvSpPr txBox="1"/>
          <p:nvPr/>
        </p:nvSpPr>
        <p:spPr>
          <a:xfrm>
            <a:off x="3428655" y="2360300"/>
            <a:ext cx="39052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E1F8C9"/>
                </a:solidFill>
                <a:latin typeface="Bosch Office Sans"/>
                <a:cs typeface="Bosch Office Sans"/>
              </a:rPr>
              <a:t>89</a:t>
            </a:r>
            <a:r>
              <a:rPr sz="1100" spc="-114" dirty="0">
                <a:solidFill>
                  <a:srgbClr val="E1F8C9"/>
                </a:solidFill>
                <a:latin typeface="Bosch Office Sans"/>
                <a:cs typeface="Bosch Office Sans"/>
              </a:rPr>
              <a:t> </a:t>
            </a:r>
            <a:r>
              <a:rPr sz="1100" dirty="0">
                <a:solidFill>
                  <a:srgbClr val="E1F8C9"/>
                </a:solidFill>
                <a:latin typeface="Bosch Office Sans"/>
                <a:cs typeface="Bosch Office Sans"/>
              </a:rPr>
              <a:t>dB</a:t>
            </a:r>
            <a:endParaRPr sz="1100" dirty="0">
              <a:solidFill>
                <a:prstClr val="black"/>
              </a:solidFill>
              <a:latin typeface="Bosch Office Sans"/>
              <a:cs typeface="Bosch Office Sans"/>
            </a:endParaRPr>
          </a:p>
          <a:p>
            <a:pPr marL="73025" fontAlgn="auto">
              <a:spcBef>
                <a:spcPts val="10"/>
              </a:spcBef>
              <a:spcAft>
                <a:spcPts val="0"/>
              </a:spcAft>
            </a:pPr>
            <a:endParaRPr sz="800" dirty="0">
              <a:solidFill>
                <a:prstClr val="black"/>
              </a:solidFill>
              <a:latin typeface="Bosch Office Sans"/>
              <a:cs typeface="Bosch Office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849" y="3599978"/>
            <a:ext cx="65351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BoschOfficeSans"/>
              </a:rPr>
              <a:t>F016800495</a:t>
            </a:r>
            <a:r>
              <a:rPr lang="en-US" sz="1100" dirty="0">
                <a:latin typeface="BoschOfficeSans"/>
              </a:rPr>
              <a:t> – Lama </a:t>
            </a:r>
            <a:r>
              <a:rPr lang="en-US" sz="1100" dirty="0" err="1">
                <a:latin typeface="BoschOfficeSans"/>
              </a:rPr>
              <a:t>AdvancedRotak</a:t>
            </a:r>
            <a:r>
              <a:rPr lang="en-US" sz="1100" dirty="0">
                <a:latin typeface="BoschOfficeSans"/>
              </a:rPr>
              <a:t> 650 41/42 </a:t>
            </a:r>
          </a:p>
          <a:p>
            <a:r>
              <a:rPr lang="en-US" sz="1100" b="1" dirty="0">
                <a:latin typeface="BoschOfficeSans"/>
              </a:rPr>
              <a:t>F016800496</a:t>
            </a:r>
            <a:r>
              <a:rPr lang="en-US" sz="1100" dirty="0">
                <a:latin typeface="BoschOfficeSans"/>
              </a:rPr>
              <a:t>  - Lama </a:t>
            </a:r>
            <a:r>
              <a:rPr lang="en-US" sz="1100" dirty="0" err="1">
                <a:latin typeface="BoschOfficeSans"/>
              </a:rPr>
              <a:t>AdvancedRotak</a:t>
            </a:r>
            <a:r>
              <a:rPr lang="en-US" sz="1100" dirty="0">
                <a:latin typeface="BoschOfficeSans"/>
              </a:rPr>
              <a:t> 750 45/46 </a:t>
            </a:r>
          </a:p>
          <a:p>
            <a:r>
              <a:rPr lang="en-US" sz="1100" b="1" dirty="0">
                <a:latin typeface="BoschOfficeSans"/>
              </a:rPr>
              <a:t>F016800497</a:t>
            </a:r>
            <a:r>
              <a:rPr lang="en-US" sz="1100" dirty="0">
                <a:latin typeface="BoschOfficeSans"/>
              </a:rPr>
              <a:t> - Storage Cover </a:t>
            </a:r>
            <a:r>
              <a:rPr lang="en-US" sz="1100" dirty="0" err="1">
                <a:latin typeface="BoschOfficeSans"/>
              </a:rPr>
              <a:t>cover</a:t>
            </a:r>
            <a:r>
              <a:rPr lang="en-US" sz="1100" dirty="0">
                <a:latin typeface="BoschOfficeSans"/>
              </a:rPr>
              <a:t> to store lawnmower</a:t>
            </a:r>
          </a:p>
        </p:txBody>
      </p:sp>
      <p:sp>
        <p:nvSpPr>
          <p:cNvPr id="98" name="object 20_"/>
          <p:cNvSpPr txBox="1"/>
          <p:nvPr/>
        </p:nvSpPr>
        <p:spPr>
          <a:xfrm>
            <a:off x="671182" y="3356714"/>
            <a:ext cx="6489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chemeClr val="accent6">
                    <a:lumMod val="75000"/>
                  </a:schemeClr>
                </a:solidFill>
                <a:latin typeface="Bosch Office Sans"/>
                <a:cs typeface="Bosch Office Sans"/>
              </a:rPr>
              <a:t>Accesorii</a:t>
            </a:r>
            <a:endParaRPr sz="1100" b="1" dirty="0">
              <a:solidFill>
                <a:schemeClr val="accent6">
                  <a:lumMod val="75000"/>
                </a:schemeClr>
              </a:solidFill>
              <a:latin typeface="Bosch Office Sans"/>
              <a:cs typeface="Bosch Office Sans"/>
            </a:endParaRPr>
          </a:p>
        </p:txBody>
      </p:sp>
    </p:spTree>
    <p:extLst>
      <p:ext uri="{BB962C8B-B14F-4D97-AF65-F5344CB8AC3E}">
        <p14:creationId xmlns:p14="http://schemas.microsoft.com/office/powerpoint/2010/main" val="12140805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1"/>
  <p:tag name="CFG.LAYOUT" val="BOSCH2"/>
  <p:tag name="CFG.CUSTOMERVERSION" val="9"/>
  <p:tag name="ML_1" val="RBRO_Buk_PT"/>
  <p:tag name="ML_2" val="Bosch2.mcr"/>
  <p:tag name="ML_LAYOUT_RESOURCE" val="BOSCH2_16_9.mcr"/>
  <p:tag name="FIELD.DATE.CONTENT" val="16.02.2018"/>
  <p:tag name="FIELD.DATE.VALUE" val="16.02.2018"/>
  <p:tag name="FIELD.CONF.SUFFIX.CONTENT" val="\n | "/>
  <p:tag name="FIELD.CONF.COMBOINDEX" val="0"/>
  <p:tag name="FIELD.REM_ABL.SUFFIX.CONTENT" val="&#10;\n"/>
  <p:tag name="FIELD.COPY.CONTENT" val="© Robert Bosch GmbH 2018. Alle Rechte vorbehalten, auch bzgl. jeder Verfügung, Verwertung, Reproduktion, Bearbeitung, Weitergabe sowie für den Fall von Schutzrechtsanmeldungen."/>
  <p:tag name="FIELD.COPY.VALUE" val="© Robert Bosch GmbH 2018. Alle Rechte vorbehalten, auch bzgl. jeder Verfügung, Verwertung, Reproduktion, Bearbeitung, Weitergabe sowie für den Fall von Schutzrechtsanmeldungen."/>
  <p:tag name="FIELD.COPY.COMBOINDEX" val="0"/>
  <p:tag name="FIELD.BGROUP.CONTENT" val="Power Tools"/>
  <p:tag name="FIELD.BGROUP.VALUE" val="Power Tools | "/>
  <p:tag name="FIELD.BGROUP.SUFFIX.CONTENT" val=" | "/>
  <p:tag name="FIELD.BGROUP.COMBOINDEX" val="0"/>
  <p:tag name="FIELD.CHAPTER.CONTENT" val="Titel des Kapitels"/>
  <p:tag name="FIELD.CHAPTER.VALUE" val="Titel des Kapitels"/>
  <p:tag name="FIELD.DPT.CONTENT" val="PT/MKG-EA"/>
  <p:tag name="FIELD.DPT.VALUE" val="PT/MKG-EA | "/>
  <p:tag name="FIELD.DPT.SUFFIX.CONTENT" val=" | "/>
  <p:tag name="MIWBCLNT.HOMEURL" val="C:\Program Files (x86)\eForms\FB\portal_index.htm"/>
  <p:tag name="FIELDS.INITIALIZED" val="1"/>
  <p:tag name="FIELD.DATE.COMBOINDEX" val="-2"/>
  <p:tag name="FIELD.REM_ABL.COMBOINDEX" val="-2"/>
  <p:tag name="FIELD.CHAPTER.COMBOINDEX" val="-2"/>
  <p:tag name="FIELD.REM_ANL.COMBOINDEX" val="-2"/>
  <p:tag name="FIELD.DPT.COMBOINDEX" val="-2"/>
  <p:tag name="CONFIG" val="BOSCH2"/>
  <p:tag name="CFG.VERSION" val="0"/>
  <p:tag name="CFG.LAYOUTID" val="Bosch Layout 16:9 (new colored style)"/>
  <p:tag name="CFG.LAYOUTRES" val="BOSCH2_16_9"/>
  <p:tag name="MAPNAME" val="Map1"/>
  <p:tag name="LICENSEKEY" val="46504b9e-b1c9-48ed-967f-a36de42ae84b"/>
  <p:tag name="TITLEMASTERMASTERNAME" val="TitleSlide"/>
  <p:tag name="TITLEMASTERSHAPESETGROUPCLASSNAME" val="ShapeSetGroup1"/>
  <p:tag name="TITLEMASTERCOLORSETGROUPCLASSNAME" val="ColorSetGroup3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COLORSETGROUPCLASSNAME" val="ColorSetGroup6"/>
  <p:tag name="SLIDEMASTERFONTSETGROUPCLASSNAME" val="FontSetGroup1"/>
  <p:tag name="SLIDEMASTERSTYLESETGROUPCLASSNAME" val="StyleSetGroup1"/>
  <p:tag name="SLIDEMASTERMODIFI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6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6"/>
  <p:tag name="FONTSETGROUPCLASSNAME" val="FontSetGroup1"/>
  <p:tag name="SHAPECLASSFILE" val="Bosch-Symbol-Logotype-Supergraphic.png"/>
  <p:tag name="MLI" val="1"/>
  <p:tag name="SHAPECLASSNAME" val="ColorBarOnTitleSlides"/>
  <p:tag name="SHAPECLASSPROTECTIONTYP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RBRO_Buk_PT"/>
  <p:tag name="ML_2" val="Bosch2.mcr"/>
  <p:tag name="ML_LAYOUT_RESOURCE" val="BOSCH2_16_9.mcr"/>
  <p:tag name="FIELD.CHAPTER.CONTENT" val="Titel des Kapitels"/>
  <p:tag name="FIELD.CHAPTER.VALUE" val="Titel des Kapitels"/>
  <p:tag name="FIELD.DPT.CONTENT" val="PT/MKG-EA"/>
  <p:tag name="FIELD.DPT.VALUE" val="PT/MKG-EA | "/>
  <p:tag name="FIELDS.INITIALIZED" val="1"/>
  <p:tag name="SHAPESETGROUPCLASSNAME" val="ShapeSetGroup1"/>
  <p:tag name="SHAPESETCLASSNAME" val="Blank"/>
  <p:tag name="COLORSETGROUPCLASSNAME" val="ColorSetGroup6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TEXTBOX 3_SHAPECLASSPROTECTIONTYPE" val="31"/>
  <p:tag name="RECTANGLE 4_SHAPECLASSPROTECTIONTYPE" val="3"/>
  <p:tag name="RECTANGLE 5_SHAPECLASSPROTECTIONTYPE" val="63"/>
  <p:tag name="RECTANGLE 6_SHAPECLASSPROTECTIONTYPE" val="63"/>
  <p:tag name="RECTANGLE 7_SHAPECLASSPROTECTIONTYPE" val="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Blank"/>
  <p:tag name="COLORSETGROUPCLASSNAME" val="ColorSetGroup6"/>
  <p:tag name="FONTSETGROUPCLASSNAME" val="FontSetGroup1"/>
  <p:tag name="SHAPECLASSNAME" val="FooterLine1OnSlides"/>
  <p:tag name="SHAPECLASSPROTECTIONTYPE" val="6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Blank"/>
  <p:tag name="COLORSETGROUPCLASSNAME" val="ColorSetGroup6"/>
  <p:tag name="FONTSETGROUPCLASSNAME" val="FontSetGroup1"/>
  <p:tag name="SHAPECLASSNAME" val="FooterLine2OnSlides"/>
  <p:tag name="SHAPECLASSPROTECTIONTYPE" val="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Blank"/>
  <p:tag name="COLORSETGROUPCLASSNAME" val="ColorSetGroup6"/>
  <p:tag name="FONTSETGROUPCLASSNAME" val="FontSetGroup1"/>
  <p:tag name="SHAPECLASSNAME" val="PageNumberOnSlides"/>
  <p:tag name="SHAPECLASSPROTECTIONTYPE" val="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Blank"/>
  <p:tag name="COLORSETGROUPCLASSNAME" val="ColorSetGroup6"/>
  <p:tag name="FONTSETGROUPCLASSNAME" val="FontSetGroup1"/>
  <p:tag name="SHAPECLASSNAME" val="Attachment"/>
  <p:tag name="SHAPECLASSPROTECTIONTYP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Item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Blank"/>
  <p:tag name="COLORSETGROUPCLASSNAME" val="ColorSetGroup6"/>
  <p:tag name="FONTSETGROUPCLASSNAME" val="FontSetGroup1"/>
  <p:tag name="SHAPECLASSNAME" val="tNavbar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6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6"/>
  <p:tag name="FONTSETGROUPCLASSNAME" val="FontSetGroup1"/>
  <p:tag name="SHAPECLASSFILE" val="Bosch-Supergraphic-Bottom-16-9.png"/>
  <p:tag name="MLI" val="1"/>
  <p:tag name="SHAPECLASSNAME" val="ColorBarOnSlides"/>
  <p:tag name="SHAPECLASSPROTECTIONTYP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lide"/>
  <p:tag name="FONTSETGROUPCLASSNAME" val="FontSetGroup1"/>
  <p:tag name="SHAPECLASSNAME" val="HiddenSubtitle"/>
  <p:tag name="SHAPECLASSPROTECTIONTYPE" val="0"/>
  <p:tag name="COLORSETGROUPCLASSNAME" val="ColorSetGroup6"/>
  <p:tag name="ML_SENDTOBACK" val=" 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80"/>
  <p:tag name="FONTSETCLASSNAME" val="FontSet1"/>
  <p:tag name="COLORS" val="-2;-2;-2;-2;White;-2"/>
  <p:tag name="COLORSETCLASSNAME" val="ColorSet1"/>
  <p:tag name="MLI" val="1"/>
  <p:tag name="SHAPESETGROUPCLASSNAME" val="ShapeSetGroup1"/>
  <p:tag name="SHAPESETCLASSNAME" val="TitleSlide"/>
  <p:tag name="FONTSETGROUPCLASSNAME" val="FontSetGroup1"/>
  <p:tag name="SHAPECLASSNAME" val="TitleOnTitleSlides"/>
  <p:tag name="SHAPECLASSPROTECTIONTYPE" val="3"/>
  <p:tag name="COLORSETGROUPCLASSNAME" val="ColorSetGroup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eader of section"/>
  <p:tag name="FIELD.CHAPTER.VALUE" val="Header of section"/>
  <p:tag name="FIELD.DPT.CONTENT" val="PT-HG/MKP3-PA1"/>
  <p:tag name="FIELD.DPT.VALUE" val="PT-HG/MKP3-PA1 | "/>
  <p:tag name="FIELDS.INITIALIZED" val="1"/>
  <p:tag name="ML_1" val="RB_Le_PT"/>
  <p:tag name="ML_2" val="Bosch2.mcr"/>
  <p:tag name="ML_LAYOUT_RESOURCE" val="BOSCH2_16_9.mcr"/>
  <p:tag name="SHAPESETGROUPCLASSNAME" val="ShapeSetGroup1"/>
  <p:tag name="COLORSETGROUPCLASSNAME" val="ColorSetGroup6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PICTURE 3_SHAPECLASSPROTECTIONTYPE" val="15"/>
  <p:tag name="PICTURE 4_SHAPECLASSPROTECTIONTYPE" val="15"/>
  <p:tag name="PICTURE 5_SHAPECLASSPROTECTIONTYPE" val="15"/>
  <p:tag name="SUBTITLE 2_SHAPECLASSPROTECTIONTYPE" val="0"/>
  <p:tag name="CONFIG" val="BOSCH2"/>
  <p:tag name="TEXTBOX 7_SHAPECLASSPROTECTIONTYPE" val="31"/>
  <p:tag name="RECTANGLE 8_SHAPECLASSPROTECTIONTYPE" val="3"/>
  <p:tag name="RECTANGLE 9_SHAPECLASSPROTECTIONTYPE" val="63"/>
  <p:tag name="RECTANGLE 10_SHAPECLASSPROTECTIONTYPE" val="63"/>
  <p:tag name="RECTANGLE 11_SHAPECLASSPROTECTIONTYPE" val="63"/>
  <p:tag name="CONTENT PLACEHOLDER 6_SHAPECLASSPROTECTIONTYPE" val="0"/>
  <p:tag name="TEXTBOX 12_SHAPECLASSPROTECTIONTYPE" val="25"/>
  <p:tag name="NBTXT" val="Product information package   EasyVac 3 UniversalVac 15 AdvancedVac 20   Compact and powerful vacuum cleaner for versatile cleaning applications and a easy storage! "/>
  <p:tag name="AGTX" val="Product information package   EasyVac 3 UniversalVac 15 AdvancedVac 20   Compact and powerful vacuum cleaner for versatile cleaning applications and a easy storage! "/>
  <p:tag name="SHAPESETCLASSNAME" val="TitleSupergraphic2"/>
  <p:tag name="PICTURE 19_SHAPECLASSPROTECTIONTYPE" val="15"/>
  <p:tag name="PICTURE 20_SHAPECLASSPROTECTIONTYPE" val="15"/>
  <p:tag name="PICTURE 21_SHAPECLASSPROTECTIONTYPE" val="15"/>
  <p:tag name="SUBTITLE 18_SHAPECLASSPROTECTIONTYPE" val="0"/>
  <p:tag name="TITLE 1_SHAPECLASSPROTECTIONTYPE" val="0"/>
  <p:tag name="NBTXTC" val=""/>
  <p:tag name="AGTXC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Disguised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Supergraphic2"/>
  <p:tag name="COLORSETGROUPCLASSNAME" val="ColorSetGroup6"/>
  <p:tag name="FONTSETGROUPCLASSNAME" val="FontSetGroup1"/>
  <p:tag name="SHAPECLASSNAME" val="HiddenSubtitle"/>
  <p:tag name="SHAPECLASSPROTECTIONTYPE" val="0"/>
  <p:tag name="ML_SENDTOBACK" val=" 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MLI" val="1"/>
  <p:tag name="SHAPESETGROUPCLASSNAME" val="ShapeSetGroup1"/>
  <p:tag name="COLORSETGROUPCLASSNAME" val="ColorSetGroup6"/>
  <p:tag name="FONTSETGROUPCLASSNAME" val="FontSetGroup1"/>
  <p:tag name="FONTCOLOR" val="Primary"/>
  <p:tag name="FONTCOLOR2" val="Primary"/>
  <p:tag name="RUNS.FONT" val="2"/>
  <p:tag name="FONT" val="Reg80"/>
  <p:tag name="COLORSETCLASSNAME" val="ColorSet1"/>
  <p:tag name="SHAPESETCLASSNAME" val="TitleSupergraphic2"/>
  <p:tag name="SHAPECLASSNAME" val="TitleOnTitleSlides"/>
  <p:tag name="SHAPECLASSPROTECTIONTYPE" val="0"/>
  <p:tag name="COLORS" val="Black;-1;-2;-2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TitleSupergraphic2"/>
  <p:tag name="COLORSETGROUPCLASSNAME" val="ColorSetGroup6"/>
  <p:tag name="FONTSETGROUPCLASSNAME" val="FontSetGroup1"/>
  <p:tag name="SHAPECLASSFILE" val="Bosch-Supergraphic-P2-16-9.png"/>
  <p:tag name="MLI" val="1"/>
  <p:tag name="SHAPECLASSNAME" val="Supergraphic2"/>
  <p:tag name="SHAPECLASSPROTECTIONTYPE" val="15"/>
</p:tagLst>
</file>

<file path=ppt/theme/theme1.xml><?xml version="1.0" encoding="utf-8"?>
<a:theme xmlns:a="http://schemas.openxmlformats.org/drawingml/2006/main" name="Bosch">
  <a:themeElements>
    <a:clrScheme name="Custom 1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A80163"/>
      </a:accent1>
      <a:accent2>
        <a:srgbClr val="3F136C"/>
      </a:accent2>
      <a:accent3>
        <a:srgbClr val="08427E"/>
      </a:accent3>
      <a:accent4>
        <a:srgbClr val="0E78C5"/>
      </a:accent4>
      <a:accent5>
        <a:srgbClr val="1399A0"/>
      </a:accent5>
      <a:accent6>
        <a:srgbClr val="67B419"/>
      </a:accent6>
      <a:hlink>
        <a:srgbClr val="738CB4"/>
      </a:hlink>
      <a:folHlink>
        <a:srgbClr val="B0BBD0"/>
      </a:folHlink>
    </a:clrScheme>
    <a:fontScheme name="Custom 1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defTabSz="914400" eaLnBrk="1" fontAlgn="auto" latinLnBrk="0" hangingPunct="1">
          <a:lnSpc>
            <a:spcPct val="1070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Bosch2016.potx" id="{E6E424A2-CDFE-4FF3-B632-69E2B49B4471}" vid="{8DB00A46-DBD2-41A3-9952-545226F8B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206</Words>
  <Application>Microsoft Macintosh PowerPoint</Application>
  <PresentationFormat>Custom</PresentationFormat>
  <Paragraphs>53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Bosch Office Sans</vt:lpstr>
      <vt:lpstr>BoschOfficeSans</vt:lpstr>
      <vt:lpstr>Calibri</vt:lpstr>
      <vt:lpstr>Wingdings 3</vt:lpstr>
      <vt:lpstr>Bosch</vt:lpstr>
      <vt:lpstr>Product information package   EasyVac 3     Vacuum cleaner reach the next level of convenience</vt:lpstr>
      <vt:lpstr>PowerPoint Presentation</vt:lpstr>
      <vt:lpstr>PowerPoint Presentation</vt:lpstr>
      <vt:lpstr>PowerPoint Presentation</vt:lpstr>
      <vt:lpstr>PowerPoint Presentation</vt:lpstr>
    </vt:vector>
  </TitlesOfParts>
  <Company>BOSCH Group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2018 PT Green</dc:title>
  <dc:creator>Norocea Sorin (PT-HG/SKA3)</dc:creator>
  <cp:lastModifiedBy>Microsoft Office User</cp:lastModifiedBy>
  <cp:revision>47</cp:revision>
  <dcterms:created xsi:type="dcterms:W3CDTF">2018-02-16T09:02:17Z</dcterms:created>
  <dcterms:modified xsi:type="dcterms:W3CDTF">2018-06-07T15:37:38Z</dcterms:modified>
</cp:coreProperties>
</file>