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1" r:id="rId3"/>
    <p:sldId id="282" r:id="rId4"/>
    <p:sldId id="279" r:id="rId5"/>
    <p:sldId id="297" r:id="rId6"/>
    <p:sldId id="269" r:id="rId7"/>
    <p:sldId id="270" r:id="rId8"/>
    <p:sldId id="271" r:id="rId9"/>
    <p:sldId id="298" r:id="rId10"/>
  </p:sldIdLst>
  <p:sldSz cx="10969625" cy="6170613"/>
  <p:notesSz cx="6858000" cy="9144000"/>
  <p:custDataLst>
    <p:tags r:id="rId1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buFontTx/>
      <a:buNone/>
      <a:defRPr lang="en-GB" sz="1800" b="0" i="0" u="none" kern="1200">
        <a:solidFill>
          <a:schemeClr val="tx1"/>
        </a:solidFill>
        <a:latin typeface="Bosch Office Sans" pitchFamily="2" charset="0"/>
        <a:ea typeface="+mn-ea"/>
        <a:cs typeface="+mn-cs"/>
      </a:defRPr>
    </a:lvl1pPr>
    <a:lvl2pPr marL="4569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9139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3709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8278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284857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741828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3198800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655771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  <a:srgbClr val="CC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38" d="100"/>
          <a:sy n="138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61441-F136-4D95-98FE-042199E0DCEB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ACF52-370D-4BE4-9ED7-0997D34B1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8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CF52-370D-4BE4-9ED7-0997D34B15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7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CF52-370D-4BE4-9ED7-0997D34B15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CF52-370D-4BE4-9ED7-0997D34B15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5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CF52-370D-4BE4-9ED7-0997D34B15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4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CF52-370D-4BE4-9ED7-0997D34B15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8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itchFamily="2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" y="259080"/>
            <a:ext cx="9872980" cy="520446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0" b="0" i="0" u="none" cap="all" spc="0">
                <a:solidFill>
                  <a:srgbClr val="FFFFFF"/>
                </a:solidFill>
                <a:latin typeface="Bosch Office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34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75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075" y="328614"/>
            <a:ext cx="2364089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463" y="328614"/>
            <a:ext cx="6895434" cy="5229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37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20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0" y="1538290"/>
            <a:ext cx="9460586" cy="2566987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30" y="4129088"/>
            <a:ext cx="9460586" cy="1350962"/>
          </a:xfrm>
        </p:spPr>
        <p:txBody>
          <a:bodyPr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1135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82271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3pPr>
            <a:lvl4pPr marL="12340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433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1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5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86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84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567" y="1296000"/>
            <a:ext cx="4861931" cy="416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445" y="1295999"/>
            <a:ext cx="4861931" cy="416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9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80" y="328613"/>
            <a:ext cx="9460586" cy="1192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80" y="1512888"/>
            <a:ext cx="4641401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80" y="2254251"/>
            <a:ext cx="4641401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598" y="1512888"/>
            <a:ext cx="4662567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598" y="2254251"/>
            <a:ext cx="4662567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93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76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1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>
              <a:defRPr sz="2879"/>
            </a:lvl1pPr>
            <a:lvl2pPr>
              <a:defRPr sz="2519"/>
            </a:lvl2pPr>
            <a:lvl3pPr>
              <a:defRPr sz="215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14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 marL="0" indent="0">
              <a:buNone/>
              <a:defRPr sz="2879"/>
            </a:lvl1pPr>
            <a:lvl2pPr marL="411358" indent="0">
              <a:buNone/>
              <a:defRPr sz="2519"/>
            </a:lvl2pPr>
            <a:lvl3pPr marL="822716" indent="0">
              <a:buNone/>
              <a:defRPr sz="2159"/>
            </a:lvl3pPr>
            <a:lvl4pPr marL="1234075" indent="0">
              <a:buNone/>
              <a:defRPr sz="1799"/>
            </a:lvl4pPr>
            <a:lvl5pPr marL="1645433" indent="0">
              <a:buNone/>
              <a:defRPr sz="1799"/>
            </a:lvl5pPr>
            <a:lvl6pPr marL="2056792" indent="0">
              <a:buNone/>
              <a:defRPr sz="1799"/>
            </a:lvl6pPr>
            <a:lvl7pPr marL="2468150" indent="0">
              <a:buNone/>
              <a:defRPr sz="1799"/>
            </a:lvl7pPr>
            <a:lvl8pPr marL="2879509" indent="0">
              <a:buNone/>
              <a:defRPr sz="1799"/>
            </a:lvl8pPr>
            <a:lvl9pPr marL="3290867" indent="0">
              <a:buNone/>
              <a:defRPr sz="1799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46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67" y="648000"/>
            <a:ext cx="8221606" cy="38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68" y="1296000"/>
            <a:ext cx="10275808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 userDrawn="1">
            <p:custDataLst>
              <p:tags r:id="rId1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961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22716" rtl="0" eaLnBrk="1" latinLnBrk="0" hangingPunct="1">
        <a:lnSpc>
          <a:spcPct val="90000"/>
        </a:lnSpc>
        <a:spcBef>
          <a:spcPct val="0"/>
        </a:spcBef>
        <a:buFontTx/>
        <a:buNone/>
        <a:defRPr sz="1800" b="0" i="0" u="none" kern="1200">
          <a:solidFill>
            <a:schemeClr val="tx1"/>
          </a:solidFill>
          <a:latin typeface="Bosch Office Sans" pitchFamily="2" charset="0"/>
          <a:ea typeface="+mj-ea"/>
          <a:cs typeface="+mj-cs"/>
        </a:defRPr>
      </a:lvl1pPr>
    </p:titleStyle>
    <p:bodyStyle>
      <a:lvl1pPr marL="251460" indent="-251460" algn="l" defTabSz="822716" rtl="0" eaLnBrk="1" latinLnBrk="0" hangingPunct="1">
        <a:lnSpc>
          <a:spcPct val="107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8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1pPr>
      <a:lvl2pPr marL="508000" indent="-27432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6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2pPr>
      <a:lvl3pPr marL="730250" indent="-204470" algn="l" defTabSz="822716" rtl="0" eaLnBrk="1" latinLnBrk="0" hangingPunct="1">
        <a:lnSpc>
          <a:spcPct val="102000"/>
        </a:lnSpc>
        <a:spcBef>
          <a:spcPts val="500"/>
        </a:spcBef>
        <a:buClrTx/>
        <a:buSzPct val="100000"/>
        <a:buFontTx/>
        <a:buChar char="‒"/>
        <a:defRPr sz="14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3pPr>
      <a:lvl4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4pPr>
      <a:lvl5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5pPr>
      <a:lvl6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6pPr>
      <a:lvl7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7pPr>
      <a:lvl8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8pPr>
      <a:lvl9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 baseline="0">
          <a:solidFill>
            <a:schemeClr val="tx1"/>
          </a:solidFill>
          <a:latin typeface="Bosch Office Sans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8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716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5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433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92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15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509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867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4.png"/><Relationship Id="rId5" Type="http://schemas.openxmlformats.org/officeDocument/2006/relationships/tags" Target="../tags/tag10.xml"/><Relationship Id="rId10" Type="http://schemas.openxmlformats.org/officeDocument/2006/relationships/image" Target="../media/image1.emf"/><Relationship Id="rId4" Type="http://schemas.openxmlformats.org/officeDocument/2006/relationships/tags" Target="../tags/tag9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notesSlide" Target="../notesSlides/notesSlide1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image" Target="../media/image7.png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tags" Target="../tags/tag41.xml"/><Relationship Id="rId41" Type="http://schemas.openxmlformats.org/officeDocument/2006/relationships/image" Target="../media/image6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image" Target="../media/image5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tags" Target="../tags/tag43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image" Target="../media/image8.jp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image" Target="../media/image10.jpe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9.png"/><Relationship Id="rId2" Type="http://schemas.openxmlformats.org/officeDocument/2006/relationships/tags" Target="../tags/tag76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91.xml"/><Relationship Id="rId21" Type="http://schemas.openxmlformats.org/officeDocument/2006/relationships/image" Target="../media/image13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12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16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15.png"/><Relationship Id="rId10" Type="http://schemas.openxmlformats.org/officeDocument/2006/relationships/tags" Target="../tags/tag98.xml"/><Relationship Id="rId19" Type="http://schemas.openxmlformats.org/officeDocument/2006/relationships/image" Target="../media/image11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17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10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18.jp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19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3" Type="http://schemas.openxmlformats.org/officeDocument/2006/relationships/tags" Target="../tags/tag126.xml"/><Relationship Id="rId21" Type="http://schemas.openxmlformats.org/officeDocument/2006/relationships/image" Target="../media/image20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23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image" Target="../media/image19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22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microsoft.com/office/2007/relationships/hdphoto" Target="../media/hdphoto1.wdp"/><Relationship Id="rId10" Type="http://schemas.openxmlformats.org/officeDocument/2006/relationships/tags" Target="../tags/tag133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4.png"/><Relationship Id="rId5" Type="http://schemas.openxmlformats.org/officeDocument/2006/relationships/tags" Target="../tags/tag146.xml"/><Relationship Id="rId10" Type="http://schemas.openxmlformats.org/officeDocument/2006/relationships/image" Target="../media/image1.emf"/><Relationship Id="rId4" Type="http://schemas.openxmlformats.org/officeDocument/2006/relationships/tags" Target="../tags/tag14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0"/>
            <a:ext cx="1270000" cy="127000"/>
          </a:xfr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0260" cy="617093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20" y="0"/>
            <a:ext cx="129540" cy="617093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259080" y="259078"/>
            <a:ext cx="9872980" cy="5204460"/>
          </a:xfrm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rmAutofit/>
          </a:bodyPr>
          <a:lstStyle/>
          <a:p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153867" y="1482571"/>
            <a:ext cx="10083405" cy="2201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Glass</a:t>
            </a:r>
            <a:r>
              <a:rPr kumimoji="0" lang="en-GB" sz="16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VAC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8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38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strike="noStrike" kern="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1.1</a:t>
            </a:r>
            <a:r>
              <a:rPr kumimoji="0" lang="en-GB" sz="2800" b="0" strike="noStrike" kern="0" cap="none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GB" sz="2800" b="0" strike="noStrike" kern="0" cap="none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Beneficii</a:t>
            </a:r>
            <a:r>
              <a:rPr kumimoji="0" lang="en-GB" sz="2800" b="0" strike="noStrike" kern="0" cap="none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&amp; </a:t>
            </a:r>
            <a:r>
              <a:rPr lang="en-GB" sz="2800" kern="0" dirty="0" err="1">
                <a:solidFill>
                  <a:srgbClr val="00B0F0"/>
                </a:solidFill>
              </a:rPr>
              <a:t>Caracteristici</a:t>
            </a:r>
            <a:endParaRPr kumimoji="0" lang="en-GB" sz="2800" b="0" strike="noStrike" kern="0" cap="none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GB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PT-HG/PXW | 21/09/2017</a:t>
            </a:r>
            <a:endParaRPr kumimoji="0" lang="en-GB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2017. All rights reserved, also regarding any disposal, exploitation, reproduction, editing, distribution, as well as in the event of applications for industrial property rights.</a:t>
            </a:r>
            <a:endParaRPr kumimoji="0" lang="en-GB" sz="600" b="0" i="0" u="none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2</a:t>
            </a:r>
            <a:endParaRPr kumimoji="0" lang="en-GB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09587" y="1168916"/>
            <a:ext cx="4654665" cy="4571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41"/>
          <a:srcRect l="1" r="258" b="345"/>
          <a:stretch/>
        </p:blipFill>
        <p:spPr>
          <a:xfrm>
            <a:off x="6535212" y="788021"/>
            <a:ext cx="4170049" cy="480949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8091298" y="473028"/>
            <a:ext cx="2488304" cy="926002"/>
            <a:chOff x="8380823" y="414518"/>
            <a:chExt cx="1879909" cy="966009"/>
          </a:xfrm>
        </p:grpSpPr>
        <p:grpSp>
          <p:nvGrpSpPr>
            <p:cNvPr id="29" name="Group 28"/>
            <p:cNvGrpSpPr/>
            <p:nvPr/>
          </p:nvGrpSpPr>
          <p:grpSpPr>
            <a:xfrm>
              <a:off x="8380823" y="414518"/>
              <a:ext cx="1711500" cy="966009"/>
              <a:chOff x="5943977" y="1201553"/>
              <a:chExt cx="2940794" cy="157042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943979" y="1668295"/>
                <a:ext cx="2940792" cy="1103686"/>
                <a:chOff x="5161763" y="2690181"/>
                <a:chExt cx="1961330" cy="622854"/>
              </a:xfrm>
            </p:grpSpPr>
            <p:cxnSp>
              <p:nvCxnSpPr>
                <p:cNvPr id="33" name="Gerade Verbindung 42__0000"/>
                <p:cNvCxnSpPr/>
                <p:nvPr>
                  <p:custDataLst>
                    <p:tags r:id="rId36"/>
                  </p:custDataLst>
                </p:nvPr>
              </p:nvCxnSpPr>
              <p:spPr>
                <a:xfrm flipH="1">
                  <a:off x="5701786" y="2690181"/>
                  <a:ext cx="1421307" cy="73"/>
                </a:xfrm>
                <a:prstGeom prst="line">
                  <a:avLst/>
                </a:prstGeom>
                <a:ln w="12700">
                  <a:solidFill>
                    <a:schemeClr val="accent3">
                      <a:lumMod val="40000"/>
                      <a:lumOff val="60000"/>
                    </a:schemeClr>
                  </a:solidFill>
                  <a:tailEnd type="non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41__0000"/>
                <p:cNvCxnSpPr/>
                <p:nvPr>
                  <p:custDataLst>
                    <p:tags r:id="rId37"/>
                  </p:custDataLst>
                </p:nvPr>
              </p:nvCxnSpPr>
              <p:spPr>
                <a:xfrm flipH="1">
                  <a:off x="5161763" y="2690181"/>
                  <a:ext cx="540686" cy="622854"/>
                </a:xfrm>
                <a:prstGeom prst="line">
                  <a:avLst/>
                </a:prstGeom>
                <a:ln w="12700">
                  <a:solidFill>
                    <a:schemeClr val="accent3">
                      <a:lumMod val="40000"/>
                      <a:lumOff val="60000"/>
                    </a:schemeClr>
                  </a:solidFill>
                  <a:tailEnd type="oval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5943977" y="1201553"/>
                <a:ext cx="2940794" cy="500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252076" indent="-252076" algn="r" defTabSz="914674">
                  <a:lnSpc>
                    <a:spcPts val="2301"/>
                  </a:lnSpc>
                  <a:spcBef>
                    <a:spcPts val="500"/>
                  </a:spcBef>
                </a:pPr>
                <a:r>
                  <a:rPr lang="en-GB" sz="1400" b="1" kern="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Cap </a:t>
                </a:r>
                <a:r>
                  <a:rPr lang="en-GB" sz="1400" b="1" kern="0" dirty="0" er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usor</a:t>
                </a:r>
                <a:r>
                  <a:rPr lang="en-GB" sz="1400" b="1" kern="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GB" sz="1400" b="1" kern="0" dirty="0" er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detasabil</a:t>
                </a:r>
                <a:endParaRPr lang="en-GB" sz="1400" b="1" kern="0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30" name="Rectangle 29"/>
            <p:cNvSpPr/>
            <p:nvPr>
              <p:custDataLst>
                <p:tags r:id="rId34"/>
              </p:custDataLst>
            </p:nvPr>
          </p:nvSpPr>
          <p:spPr>
            <a:xfrm>
              <a:off x="8800245" y="707544"/>
              <a:ext cx="1460487" cy="626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GB" sz="1100" dirty="0" err="1"/>
                <a:t>Posibilitatea</a:t>
              </a:r>
              <a:r>
                <a:rPr lang="en-GB" sz="1100" dirty="0"/>
                <a:t> de </a:t>
              </a:r>
              <a:r>
                <a:rPr lang="en-GB" sz="1100" dirty="0" err="1"/>
                <a:t>schimbare</a:t>
              </a:r>
              <a:r>
                <a:rPr lang="en-GB" sz="1100" dirty="0"/>
                <a:t> a </a:t>
              </a:r>
              <a:r>
                <a:rPr lang="en-GB" sz="1100" dirty="0" err="1"/>
                <a:t>duzei</a:t>
              </a:r>
              <a:r>
                <a:rPr lang="en-GB" sz="1100" dirty="0"/>
                <a:t> de </a:t>
              </a:r>
              <a:r>
                <a:rPr lang="en-GB" sz="1100" dirty="0" err="1"/>
                <a:t>aspiratie</a:t>
              </a:r>
              <a:r>
                <a:rPr lang="en-GB" sz="1100" dirty="0"/>
                <a:t> </a:t>
              </a:r>
              <a:r>
                <a:rPr lang="en-GB" sz="1100" dirty="0" err="1"/>
                <a:t>pentru</a:t>
              </a:r>
              <a:r>
                <a:rPr lang="en-GB" sz="1100" dirty="0"/>
                <a:t> </a:t>
              </a:r>
              <a:r>
                <a:rPr lang="en-GB" sz="1100" dirty="0" err="1"/>
                <a:t>diferite</a:t>
              </a:r>
              <a:r>
                <a:rPr lang="en-GB" sz="1100" dirty="0"/>
                <a:t> </a:t>
              </a:r>
              <a:r>
                <a:rPr lang="en-GB" sz="1100" dirty="0" err="1"/>
                <a:t>utilizari</a:t>
              </a:r>
              <a:r>
                <a:rPr lang="en-GB" sz="1100" dirty="0"/>
                <a:t>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09434" y="1984477"/>
            <a:ext cx="2612817" cy="875457"/>
            <a:chOff x="3665909" y="474538"/>
            <a:chExt cx="2612817" cy="875457"/>
          </a:xfrm>
        </p:grpSpPr>
        <p:grpSp>
          <p:nvGrpSpPr>
            <p:cNvPr id="49" name="Group 48"/>
            <p:cNvGrpSpPr/>
            <p:nvPr/>
          </p:nvGrpSpPr>
          <p:grpSpPr>
            <a:xfrm>
              <a:off x="3665909" y="474538"/>
              <a:ext cx="2612817" cy="659158"/>
              <a:chOff x="4570014" y="2550221"/>
              <a:chExt cx="2682895" cy="38777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570014" y="2710797"/>
                <a:ext cx="2651944" cy="227198"/>
                <a:chOff x="4245415" y="3278511"/>
                <a:chExt cx="1768687" cy="128217"/>
              </a:xfrm>
            </p:grpSpPr>
            <p:cxnSp>
              <p:nvCxnSpPr>
                <p:cNvPr id="53" name="Gerade Verbindung 42__000"/>
                <p:cNvCxnSpPr/>
                <p:nvPr>
                  <p:custDataLst>
                    <p:tags r:id="rId32"/>
                  </p:custDataLst>
                </p:nvPr>
              </p:nvCxnSpPr>
              <p:spPr>
                <a:xfrm flipH="1">
                  <a:off x="4855267" y="3278511"/>
                  <a:ext cx="1158835" cy="0"/>
                </a:xfrm>
                <a:prstGeom prst="line">
                  <a:avLst/>
                </a:prstGeom>
                <a:ln w="12700">
                  <a:tailEnd type="none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41__000"/>
                <p:cNvCxnSpPr/>
                <p:nvPr>
                  <p:custDataLst>
                    <p:tags r:id="rId33"/>
                  </p:custDataLst>
                </p:nvPr>
              </p:nvCxnSpPr>
              <p:spPr>
                <a:xfrm flipH="1">
                  <a:off x="4245415" y="3279235"/>
                  <a:ext cx="613044" cy="127493"/>
                </a:xfrm>
                <a:prstGeom prst="line">
                  <a:avLst/>
                </a:prstGeom>
                <a:ln w="12700">
                  <a:tailEnd type="oval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5453471" y="2550221"/>
                <a:ext cx="1799438" cy="220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252076" indent="-252076" defTabSz="914674">
                  <a:lnSpc>
                    <a:spcPts val="2301"/>
                  </a:lnSpc>
                  <a:spcBef>
                    <a:spcPts val="500"/>
                  </a:spcBef>
                </a:pPr>
                <a:r>
                  <a:rPr lang="en-GB" sz="1400" b="1" kern="0" dirty="0" err="1">
                    <a:solidFill>
                      <a:srgbClr val="0E78C5"/>
                    </a:solidFill>
                  </a:rPr>
                  <a:t>Indicatori</a:t>
                </a:r>
                <a:r>
                  <a:rPr lang="en-GB" sz="1400" b="1" kern="0" dirty="0">
                    <a:solidFill>
                      <a:srgbClr val="0E78C5"/>
                    </a:solidFill>
                  </a:rPr>
                  <a:t> LED</a:t>
                </a:r>
              </a:p>
            </p:txBody>
          </p:sp>
        </p:grpSp>
        <p:sp>
          <p:nvSpPr>
            <p:cNvPr id="50" name="Rectangle 49"/>
            <p:cNvSpPr/>
            <p:nvPr>
              <p:custDataLst>
                <p:tags r:id="rId30"/>
              </p:custDataLst>
            </p:nvPr>
          </p:nvSpPr>
          <p:spPr>
            <a:xfrm>
              <a:off x="4462981" y="749831"/>
              <a:ext cx="181574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500"/>
                </a:spcBef>
              </a:pPr>
              <a:r>
                <a:rPr lang="en-GB" sz="1100" dirty="0">
                  <a:solidFill>
                    <a:prstClr val="black"/>
                  </a:solidFill>
                </a:rPr>
                <a:t>Indicator LED </a:t>
              </a:r>
              <a:r>
                <a:rPr lang="en-GB" sz="1100" dirty="0" err="1">
                  <a:solidFill>
                    <a:prstClr val="black"/>
                  </a:solidFill>
                </a:rPr>
                <a:t>rosu</a:t>
              </a:r>
              <a:r>
                <a:rPr lang="en-GB" sz="1100" dirty="0">
                  <a:solidFill>
                    <a:prstClr val="black"/>
                  </a:solidFill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</a:rPr>
                <a:t>si</a:t>
              </a:r>
              <a:r>
                <a:rPr lang="en-GB" sz="1100" dirty="0">
                  <a:solidFill>
                    <a:prstClr val="black"/>
                  </a:solidFill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</a:rPr>
                <a:t>verde</a:t>
              </a:r>
              <a:r>
                <a:rPr lang="en-GB" sz="1100" dirty="0">
                  <a:solidFill>
                    <a:prstClr val="black"/>
                  </a:solidFill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</a:rPr>
                <a:t>ce</a:t>
              </a:r>
              <a:r>
                <a:rPr lang="en-GB" sz="1100" dirty="0">
                  <a:solidFill>
                    <a:prstClr val="black"/>
                  </a:solidFill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</a:rPr>
                <a:t>indica</a:t>
              </a:r>
              <a:r>
                <a:rPr lang="en-GB" sz="1100" dirty="0">
                  <a:solidFill>
                    <a:prstClr val="black"/>
                  </a:solidFill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</a:rPr>
                <a:t>utilizarea</a:t>
              </a:r>
              <a:r>
                <a:rPr lang="en-GB" sz="1100" dirty="0">
                  <a:solidFill>
                    <a:prstClr val="black"/>
                  </a:solidFill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</a:rPr>
                <a:t>si</a:t>
              </a:r>
              <a:r>
                <a:rPr lang="en-GB" sz="1100" dirty="0">
                  <a:solidFill>
                    <a:prstClr val="black"/>
                  </a:solidFill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</a:rPr>
                <a:t>nivelul</a:t>
              </a:r>
              <a:r>
                <a:rPr lang="en-GB" sz="1100" dirty="0">
                  <a:solidFill>
                    <a:prstClr val="black"/>
                  </a:solidFill>
                </a:rPr>
                <a:t> de </a:t>
              </a:r>
              <a:r>
                <a:rPr lang="en-GB" sz="1100" dirty="0" err="1">
                  <a:solidFill>
                    <a:prstClr val="black"/>
                  </a:solidFill>
                </a:rPr>
                <a:t>incarcare</a:t>
              </a:r>
              <a:r>
                <a:rPr lang="en-GB" sz="1100" dirty="0">
                  <a:solidFill>
                    <a:prstClr val="black"/>
                  </a:solidFill>
                </a:rPr>
                <a:t>.  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65871" y="3945727"/>
            <a:ext cx="4628522" cy="1481854"/>
            <a:chOff x="7261650" y="3543420"/>
            <a:chExt cx="4263605" cy="1044415"/>
          </a:xfrm>
        </p:grpSpPr>
        <p:grpSp>
          <p:nvGrpSpPr>
            <p:cNvPr id="61" name="Group 60"/>
            <p:cNvGrpSpPr/>
            <p:nvPr/>
          </p:nvGrpSpPr>
          <p:grpSpPr>
            <a:xfrm>
              <a:off x="7261650" y="3737954"/>
              <a:ext cx="4263605" cy="849881"/>
              <a:chOff x="6040571" y="3858158"/>
              <a:chExt cx="2843566" cy="479620"/>
            </a:xfrm>
          </p:grpSpPr>
          <p:cxnSp>
            <p:nvCxnSpPr>
              <p:cNvPr id="65" name="Gerade Verbindung 42__00000"/>
              <p:cNvCxnSpPr/>
              <p:nvPr>
                <p:custDataLst>
                  <p:tags r:id="rId28"/>
                </p:custDataLst>
              </p:nvPr>
            </p:nvCxnSpPr>
            <p:spPr>
              <a:xfrm flipH="1" flipV="1">
                <a:off x="6040571" y="3858158"/>
                <a:ext cx="1219227" cy="3976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6" name="Gerade Verbindung 41__00000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7257637" y="3861741"/>
                <a:ext cx="1626500" cy="476037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286485" y="3543420"/>
              <a:ext cx="1946890" cy="513182"/>
              <a:chOff x="5363616" y="4476914"/>
              <a:chExt cx="1842776" cy="513182"/>
            </a:xfrm>
          </p:grpSpPr>
          <p:sp>
            <p:nvSpPr>
              <p:cNvPr id="63" name="TextBox 62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5363616" y="4476914"/>
                <a:ext cx="1842776" cy="220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252076" indent="-252076" defTabSz="914674">
                  <a:lnSpc>
                    <a:spcPts val="2301"/>
                  </a:lnSpc>
                  <a:spcBef>
                    <a:spcPts val="500"/>
                  </a:spcBef>
                </a:pPr>
                <a:r>
                  <a:rPr lang="en-GB" sz="1400" b="1" kern="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Manseta</a:t>
                </a:r>
                <a:r>
                  <a:rPr lang="en-GB" sz="1400" b="1" kern="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GB" sz="1400" b="1" kern="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atasabila</a:t>
                </a:r>
                <a:r>
                  <a:rPr lang="en-GB" sz="1400" b="1" kern="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Bosch Office Sans" pitchFamily="2" charset="0"/>
                  </a:rPr>
                  <a:t> </a:t>
                </a:r>
              </a:p>
            </p:txBody>
          </p:sp>
          <p:sp>
            <p:nvSpPr>
              <p:cNvPr id="64" name="TextBox 63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5363616" y="4702374"/>
                <a:ext cx="1752154" cy="28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914674">
                  <a:spcBef>
                    <a:spcPts val="500"/>
                  </a:spcBef>
                </a:pPr>
                <a:r>
                  <a:rPr lang="en-GB" sz="1100" dirty="0" err="1">
                    <a:solidFill>
                      <a:prstClr val="black"/>
                    </a:solidFill>
                    <a:latin typeface="Bosch Office Sans" pitchFamily="2" charset="0"/>
                  </a:rPr>
                  <a:t>Pentru</a:t>
                </a:r>
                <a:r>
                  <a:rPr lang="en-GB" sz="1100" dirty="0">
                    <a:solidFill>
                      <a:prstClr val="black"/>
                    </a:solidFill>
                    <a:latin typeface="Bosch Office Sans" pitchFamily="2" charset="0"/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  <a:latin typeface="Bosch Office Sans" pitchFamily="2" charset="0"/>
                  </a:rPr>
                  <a:t>siguranta</a:t>
                </a:r>
                <a:r>
                  <a:rPr lang="en-GB" sz="1100" dirty="0">
                    <a:solidFill>
                      <a:prstClr val="black"/>
                    </a:solidFill>
                    <a:latin typeface="Bosch Office Sans" pitchFamily="2" charset="0"/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  <a:latin typeface="Bosch Office Sans" pitchFamily="2" charset="0"/>
                  </a:rPr>
                  <a:t>si</a:t>
                </a:r>
                <a:r>
                  <a:rPr lang="en-GB" sz="1100" dirty="0">
                    <a:solidFill>
                      <a:prstClr val="black"/>
                    </a:solidFill>
                    <a:latin typeface="Bosch Office Sans" pitchFamily="2" charset="0"/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  <a:latin typeface="Bosch Office Sans" pitchFamily="2" charset="0"/>
                  </a:rPr>
                  <a:t>confortul</a:t>
                </a:r>
                <a:r>
                  <a:rPr lang="en-GB" sz="1100" dirty="0">
                    <a:solidFill>
                      <a:prstClr val="black"/>
                    </a:solidFill>
                    <a:latin typeface="Bosch Office Sans" pitchFamily="2" charset="0"/>
                  </a:rPr>
                  <a:t> in </a:t>
                </a:r>
                <a:r>
                  <a:rPr lang="en-GB" sz="1100" dirty="0" err="1">
                    <a:solidFill>
                      <a:prstClr val="black"/>
                    </a:solidFill>
                    <a:latin typeface="Bosch Office Sans" pitchFamily="2" charset="0"/>
                  </a:rPr>
                  <a:t>timpul</a:t>
                </a:r>
                <a:r>
                  <a:rPr lang="en-GB" sz="1100" dirty="0">
                    <a:solidFill>
                      <a:prstClr val="black"/>
                    </a:solidFill>
                    <a:latin typeface="Bosch Office Sans" pitchFamily="2" charset="0"/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  <a:latin typeface="Bosch Office Sans" pitchFamily="2" charset="0"/>
                  </a:rPr>
                  <a:t>utilizarii</a:t>
                </a:r>
                <a:r>
                  <a:rPr lang="en-GB" sz="1100" dirty="0">
                    <a:solidFill>
                      <a:prstClr val="black"/>
                    </a:solidFill>
                    <a:latin typeface="Bosch Office Sans" pitchFamily="2" charset="0"/>
                  </a:rPr>
                  <a:t>.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86026" y="4259269"/>
            <a:ext cx="4612345" cy="1105275"/>
            <a:chOff x="5575989" y="3636252"/>
            <a:chExt cx="4736034" cy="1104986"/>
          </a:xfrm>
        </p:grpSpPr>
        <p:grpSp>
          <p:nvGrpSpPr>
            <p:cNvPr id="72" name="Group 71"/>
            <p:cNvGrpSpPr/>
            <p:nvPr/>
          </p:nvGrpSpPr>
          <p:grpSpPr>
            <a:xfrm>
              <a:off x="5801677" y="3927860"/>
              <a:ext cx="4510346" cy="813378"/>
              <a:chOff x="5066855" y="3965331"/>
              <a:chExt cx="3008128" cy="459020"/>
            </a:xfrm>
          </p:grpSpPr>
          <p:cxnSp>
            <p:nvCxnSpPr>
              <p:cNvPr id="76" name="Gerade Verbindung 42__000000"/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5066855" y="3965331"/>
                <a:ext cx="1158835" cy="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41__000000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6219247" y="3965331"/>
                <a:ext cx="1855736" cy="459020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tailEnd type="oval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5575989" y="3636252"/>
              <a:ext cx="2046121" cy="592245"/>
              <a:chOff x="3744608" y="4569746"/>
              <a:chExt cx="1936705" cy="592245"/>
            </a:xfrm>
          </p:grpSpPr>
          <p:sp>
            <p:nvSpPr>
              <p:cNvPr id="74" name="TextBox 73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3917143" y="4569746"/>
                <a:ext cx="1764170" cy="177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252076" indent="-252076" defTabSz="914674">
                  <a:lnSpc>
                    <a:spcPts val="2301"/>
                  </a:lnSpc>
                  <a:spcBef>
                    <a:spcPts val="500"/>
                  </a:spcBef>
                </a:pPr>
                <a:r>
                  <a:rPr lang="en-GB" sz="1400" b="1" kern="0" dirty="0" er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Incarcator</a:t>
                </a:r>
                <a:r>
                  <a:rPr lang="en-GB" sz="1400" b="1" kern="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Micro-USB</a:t>
                </a:r>
                <a:endParaRPr lang="en-GB" sz="1400" b="1" kern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Bosch Office Sans" pitchFamily="2" charset="0"/>
                </a:endParaRPr>
              </a:p>
            </p:txBody>
          </p:sp>
          <p:sp>
            <p:nvSpPr>
              <p:cNvPr id="75" name="TextBox 74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3744608" y="4880637"/>
                <a:ext cx="1644624" cy="281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4674">
                  <a:spcBef>
                    <a:spcPts val="500"/>
                  </a:spcBef>
                </a:pPr>
                <a:r>
                  <a:rPr lang="en-GB" sz="1100" dirty="0" err="1">
                    <a:solidFill>
                      <a:prstClr val="black"/>
                    </a:solidFill>
                  </a:rPr>
                  <a:t>Timp</a:t>
                </a:r>
                <a:r>
                  <a:rPr lang="en-GB" sz="1100" dirty="0">
                    <a:solidFill>
                      <a:prstClr val="black"/>
                    </a:solidFill>
                  </a:rPr>
                  <a:t> de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incarcare</a:t>
                </a:r>
                <a:r>
                  <a:rPr lang="en-GB" sz="1100" dirty="0">
                    <a:solidFill>
                      <a:prstClr val="black"/>
                    </a:solidFill>
                  </a:rPr>
                  <a:t>: 3 ore</a:t>
                </a:r>
                <a:endParaRPr lang="en-GB" sz="1100" dirty="0">
                  <a:solidFill>
                    <a:prstClr val="black"/>
                  </a:solidFill>
                  <a:latin typeface="Bosch Office Sans" pitchFamily="2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98151" y="662755"/>
            <a:ext cx="2635533" cy="872755"/>
            <a:chOff x="16999" y="899235"/>
            <a:chExt cx="2635533" cy="872755"/>
          </a:xfrm>
        </p:grpSpPr>
        <p:grpSp>
          <p:nvGrpSpPr>
            <p:cNvPr id="36" name="Group 35"/>
            <p:cNvGrpSpPr/>
            <p:nvPr/>
          </p:nvGrpSpPr>
          <p:grpSpPr>
            <a:xfrm>
              <a:off x="236007" y="899235"/>
              <a:ext cx="2416525" cy="872755"/>
              <a:chOff x="282256" y="1019489"/>
              <a:chExt cx="2416525" cy="87275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85972" y="1019489"/>
                <a:ext cx="2412809" cy="821831"/>
                <a:chOff x="7142849" y="1548642"/>
                <a:chExt cx="2474645" cy="861638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7199282" y="1834437"/>
                  <a:ext cx="2418212" cy="575843"/>
                  <a:chOff x="5998970" y="2783924"/>
                  <a:chExt cx="1612800" cy="324969"/>
                </a:xfrm>
              </p:grpSpPr>
              <p:cxnSp>
                <p:nvCxnSpPr>
                  <p:cNvPr id="43" name="Gerade Verbindung 42__0000000"/>
                  <p:cNvCxnSpPr/>
                  <p:nvPr>
                    <p:custDataLst>
                      <p:tags r:id="rId20"/>
                    </p:custDataLst>
                  </p:nvPr>
                </p:nvCxnSpPr>
                <p:spPr>
                  <a:xfrm flipH="1">
                    <a:off x="5998970" y="2783924"/>
                    <a:ext cx="1272076" cy="1052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50000"/>
                      </a:schemeClr>
                    </a:solidFill>
                    <a:tailEnd type="none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Gerade Verbindung 41__0000000"/>
                  <p:cNvCxnSpPr/>
                  <p:nvPr>
                    <p:custDataLst>
                      <p:tags r:id="rId21"/>
                    </p:custDataLst>
                  </p:nvPr>
                </p:nvCxnSpPr>
                <p:spPr>
                  <a:xfrm>
                    <a:off x="7271974" y="2783924"/>
                    <a:ext cx="339796" cy="324969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50000"/>
                      </a:schemeClr>
                    </a:solidFill>
                    <a:tailEnd type="oval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7142849" y="1548642"/>
                  <a:ext cx="1795847" cy="608659"/>
                  <a:chOff x="5227659" y="2482136"/>
                  <a:chExt cx="1699810" cy="608659"/>
                </a:xfrm>
              </p:grpSpPr>
              <p:sp>
                <p:nvSpPr>
                  <p:cNvPr id="41" name="TextBox 40"/>
                  <p:cNvSpPr txBox="1"/>
                  <p:nvPr>
                    <p:custDataLst>
                      <p:tags r:id="rId18"/>
                    </p:custDataLst>
                  </p:nvPr>
                </p:nvSpPr>
                <p:spPr>
                  <a:xfrm>
                    <a:off x="5282844" y="2482136"/>
                    <a:ext cx="1644625" cy="22098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252076" indent="-252076" defTabSz="914674">
                      <a:lnSpc>
                        <a:spcPts val="2301"/>
                      </a:lnSpc>
                      <a:spcBef>
                        <a:spcPts val="500"/>
                      </a:spcBef>
                    </a:pPr>
                    <a:r>
                      <a:rPr lang="en-GB" sz="1400" b="1" kern="0" dirty="0" err="1">
                        <a:solidFill>
                          <a:schemeClr val="accent4">
                            <a:lumMod val="50000"/>
                          </a:schemeClr>
                        </a:solidFill>
                        <a:latin typeface="Bosch Office Sans" pitchFamily="2" charset="0"/>
                      </a:rPr>
                      <a:t>Stergator</a:t>
                    </a:r>
                    <a:r>
                      <a:rPr lang="en-GB" sz="1400" b="1" kern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sch Office Sans" pitchFamily="2" charset="0"/>
                      </a:rPr>
                      <a:t> Bosch</a:t>
                    </a:r>
                  </a:p>
                </p:txBody>
              </p:sp>
              <p:sp>
                <p:nvSpPr>
                  <p:cNvPr id="42" name="TextBox 41"/>
                  <p:cNvSpPr txBox="1"/>
                  <p:nvPr>
                    <p:custDataLst>
                      <p:tags r:id="rId19"/>
                    </p:custDataLst>
                  </p:nvPr>
                </p:nvSpPr>
                <p:spPr>
                  <a:xfrm>
                    <a:off x="5227659" y="2809441"/>
                    <a:ext cx="1285226" cy="2813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defTabSz="914674">
                      <a:spcBef>
                        <a:spcPts val="500"/>
                      </a:spcBef>
                    </a:pPr>
                    <a:endParaRPr lang="en-GB" sz="700" dirty="0">
                      <a:solidFill>
                        <a:prstClr val="black"/>
                      </a:solidFill>
                      <a:latin typeface="Bosch Office Sans" pitchFamily="2" charset="0"/>
                    </a:endParaRPr>
                  </a:p>
                </p:txBody>
              </p:sp>
            </p:grpSp>
          </p:grp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>
              <a:xfrm>
                <a:off x="282256" y="1292080"/>
                <a:ext cx="215702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500"/>
                  </a:spcBef>
                </a:pPr>
                <a:r>
                  <a:rPr lang="en-GB" sz="1100" b="1" dirty="0">
                    <a:solidFill>
                      <a:prstClr val="black"/>
                    </a:solidFill>
                  </a:rPr>
                  <a:t>Power Protection Plus,</a:t>
                </a:r>
                <a:r>
                  <a:rPr lang="en-GB" sz="1100" dirty="0">
                    <a:solidFill>
                      <a:prstClr val="black"/>
                    </a:solidFill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invelis</a:t>
                </a:r>
                <a:r>
                  <a:rPr lang="en-GB" sz="1100" dirty="0">
                    <a:solidFill>
                      <a:prstClr val="black"/>
                    </a:solidFill>
                  </a:rPr>
                  <a:t> din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cauciuc</a:t>
                </a:r>
                <a:r>
                  <a:rPr lang="en-GB" sz="1100" dirty="0">
                    <a:solidFill>
                      <a:prstClr val="black"/>
                    </a:solidFill>
                  </a:rPr>
                  <a:t> 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ce</a:t>
                </a:r>
                <a:r>
                  <a:rPr lang="en-GB" sz="1100" dirty="0">
                    <a:solidFill>
                      <a:prstClr val="black"/>
                    </a:solidFill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inlatura</a:t>
                </a:r>
                <a:r>
                  <a:rPr lang="en-GB" sz="1100" dirty="0">
                    <a:solidFill>
                      <a:prstClr val="black"/>
                    </a:solidFill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orice</a:t>
                </a:r>
                <a:r>
                  <a:rPr lang="en-GB" sz="1100" dirty="0">
                    <a:solidFill>
                      <a:prstClr val="black"/>
                    </a:solidFill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urma</a:t>
                </a:r>
                <a:r>
                  <a:rPr lang="en-GB" sz="1100" dirty="0">
                    <a:solidFill>
                      <a:prstClr val="black"/>
                    </a:solidFill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lasata</a:t>
                </a:r>
                <a:r>
                  <a:rPr lang="en-GB" sz="11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42"/>
            <a:srcRect l="6622" t="11045" r="4719" b="7329"/>
            <a:stretch/>
          </p:blipFill>
          <p:spPr>
            <a:xfrm>
              <a:off x="16999" y="943763"/>
              <a:ext cx="249107" cy="25650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98150" y="2985156"/>
            <a:ext cx="2659452" cy="961223"/>
            <a:chOff x="33669" y="3078643"/>
            <a:chExt cx="2659452" cy="961223"/>
          </a:xfrm>
        </p:grpSpPr>
        <p:grpSp>
          <p:nvGrpSpPr>
            <p:cNvPr id="19" name="Group 18"/>
            <p:cNvGrpSpPr/>
            <p:nvPr/>
          </p:nvGrpSpPr>
          <p:grpSpPr>
            <a:xfrm>
              <a:off x="259963" y="3078643"/>
              <a:ext cx="2433158" cy="961223"/>
              <a:chOff x="2961882" y="2965860"/>
              <a:chExt cx="2433158" cy="96122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029053" y="2965860"/>
                <a:ext cx="2365987" cy="961223"/>
                <a:chOff x="7142844" y="1566640"/>
                <a:chExt cx="2052104" cy="908664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7142861" y="1832509"/>
                  <a:ext cx="2052087" cy="642795"/>
                  <a:chOff x="5961342" y="2782856"/>
                  <a:chExt cx="1368617" cy="362755"/>
                </a:xfrm>
              </p:grpSpPr>
              <p:cxnSp>
                <p:nvCxnSpPr>
                  <p:cNvPr id="26" name="Gerade Verbindung 42__000000000"/>
                  <p:cNvCxnSpPr/>
                  <p:nvPr>
                    <p:custDataLst>
                      <p:tags r:id="rId14"/>
                    </p:custDataLst>
                  </p:nvPr>
                </p:nvCxnSpPr>
                <p:spPr>
                  <a:xfrm flipH="1">
                    <a:off x="5961342" y="2782856"/>
                    <a:ext cx="949168" cy="2391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Gerade Verbindung 41__000000000"/>
                  <p:cNvCxnSpPr/>
                  <p:nvPr>
                    <p:custDataLst>
                      <p:tags r:id="rId15"/>
                    </p:custDataLst>
                  </p:nvPr>
                </p:nvCxnSpPr>
                <p:spPr>
                  <a:xfrm>
                    <a:off x="6909250" y="2782856"/>
                    <a:ext cx="420709" cy="362755"/>
                  </a:xfrm>
                  <a:prstGeom prst="line">
                    <a:avLst/>
                  </a:prstGeom>
                  <a:ln w="12700">
                    <a:solidFill>
                      <a:schemeClr val="accent4">
                        <a:lumMod val="75000"/>
                      </a:schemeClr>
                    </a:solidFill>
                    <a:tailEnd type="oval"/>
                  </a:ln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142844" y="1566640"/>
                  <a:ext cx="1746418" cy="590661"/>
                  <a:chOff x="5227659" y="2500134"/>
                  <a:chExt cx="1653025" cy="590661"/>
                </a:xfrm>
              </p:grpSpPr>
              <p:sp>
                <p:nvSpPr>
                  <p:cNvPr id="24" name="TextBox 23"/>
                  <p:cNvSpPr txBox="1"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5236059" y="2500134"/>
                    <a:ext cx="1644625" cy="22098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252076" indent="-252076" defTabSz="914674">
                      <a:lnSpc>
                        <a:spcPts val="2301"/>
                      </a:lnSpc>
                      <a:spcBef>
                        <a:spcPts val="500"/>
                      </a:spcBef>
                    </a:pPr>
                    <a:r>
                      <a:rPr lang="en-GB" sz="1400" b="1" kern="0" dirty="0" err="1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Usor</a:t>
                    </a:r>
                    <a:r>
                      <a:rPr lang="en-GB" sz="1400" b="1" kern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de </a:t>
                    </a:r>
                    <a:r>
                      <a:rPr lang="en-GB" sz="1400" b="1" kern="0" dirty="0" err="1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manevrat</a:t>
                    </a:r>
                    <a:endParaRPr lang="en-GB" sz="1400" b="1" kern="0" dirty="0">
                      <a:solidFill>
                        <a:schemeClr val="accent4">
                          <a:lumMod val="75000"/>
                        </a:schemeClr>
                      </a:solidFill>
                      <a:latin typeface="Bosch Office Sans" pitchFamily="2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5227659" y="2809441"/>
                    <a:ext cx="1285226" cy="2813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defTabSz="914674">
                      <a:spcBef>
                        <a:spcPts val="500"/>
                      </a:spcBef>
                    </a:pPr>
                    <a:endParaRPr lang="en-GB" sz="700" dirty="0">
                      <a:solidFill>
                        <a:prstClr val="black"/>
                      </a:solidFill>
                      <a:latin typeface="Bosch Office Sans" pitchFamily="2" charset="0"/>
                    </a:endParaRPr>
                  </a:p>
                </p:txBody>
              </p:sp>
            </p:grpSp>
          </p:grpSp>
          <p:sp>
            <p:nvSpPr>
              <p:cNvPr id="21" name="Rectangle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2961882" y="3219050"/>
                <a:ext cx="2032463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500"/>
                  </a:spcBef>
                </a:pPr>
                <a:r>
                  <a:rPr lang="en-GB" sz="1100" b="1" dirty="0">
                    <a:solidFill>
                      <a:prstClr val="black"/>
                    </a:solidFill>
                  </a:rPr>
                  <a:t>30%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mai</a:t>
                </a:r>
                <a:r>
                  <a:rPr lang="en-GB" sz="1100" dirty="0">
                    <a:solidFill>
                      <a:prstClr val="black"/>
                    </a:solidFill>
                  </a:rPr>
                  <a:t> compact in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comparatie</a:t>
                </a:r>
                <a:r>
                  <a:rPr lang="en-GB" sz="1100" dirty="0">
                    <a:solidFill>
                      <a:prstClr val="black"/>
                    </a:solidFill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cuprodusele</a:t>
                </a:r>
                <a:r>
                  <a:rPr lang="en-GB" sz="1100" dirty="0">
                    <a:solidFill>
                      <a:prstClr val="black"/>
                    </a:solidFill>
                  </a:rPr>
                  <a:t> </a:t>
                </a:r>
                <a:r>
                  <a:rPr lang="en-GB" sz="1100" dirty="0" err="1">
                    <a:solidFill>
                      <a:prstClr val="black"/>
                    </a:solidFill>
                  </a:rPr>
                  <a:t>competitoare</a:t>
                </a:r>
                <a:r>
                  <a:rPr lang="en-GB" sz="11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42"/>
            <a:srcRect l="6622" t="11045" r="4719" b="7329"/>
            <a:stretch/>
          </p:blipFill>
          <p:spPr>
            <a:xfrm>
              <a:off x="33669" y="3121030"/>
              <a:ext cx="249107" cy="2565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3630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6"/>
          <a:stretch/>
        </p:blipFill>
        <p:spPr>
          <a:xfrm>
            <a:off x="2979170" y="1036320"/>
            <a:ext cx="4380730" cy="4349712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GB" sz="2800" b="0" strike="noStrike" kern="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1.2</a:t>
            </a:r>
            <a:r>
              <a:rPr lang="en-GB" sz="2800" kern="0" dirty="0">
                <a:solidFill>
                  <a:srgbClr val="00B0F0"/>
                </a:solidFill>
              </a:rPr>
              <a:t> </a:t>
            </a:r>
            <a:r>
              <a:rPr lang="en-GB" sz="2800" kern="0" dirty="0" err="1">
                <a:solidFill>
                  <a:srgbClr val="00B0F0"/>
                </a:solidFill>
              </a:rPr>
              <a:t>Beneficii</a:t>
            </a:r>
            <a:r>
              <a:rPr lang="en-GB" sz="2800" kern="0" dirty="0">
                <a:solidFill>
                  <a:srgbClr val="00B0F0"/>
                </a:solidFill>
              </a:rPr>
              <a:t> &amp; </a:t>
            </a:r>
            <a:r>
              <a:rPr lang="en-GB" sz="2800" kern="0" dirty="0" err="1">
                <a:solidFill>
                  <a:srgbClr val="00B0F0"/>
                </a:solidFill>
              </a:rPr>
              <a:t>Caracteristici</a:t>
            </a:r>
            <a:endParaRPr lang="en-GB" sz="2800" kern="0" dirty="0">
              <a:solidFill>
                <a:srgbClr val="00B0F0"/>
              </a:solidFill>
            </a:endParaRPr>
          </a:p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strike="noStrike" kern="0" cap="none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GB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PT-HG/PXW | 21/09/2017</a:t>
            </a:r>
            <a:endParaRPr kumimoji="0" lang="en-GB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2017. All rights reserved, also regarding any disposal, exploitation, reproduction, editing, distribution, as well as in the event of applications for industrial property rights.</a:t>
            </a:r>
            <a:endParaRPr kumimoji="0" lang="en-GB" sz="600" b="0" i="0" u="none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3</a:t>
            </a:r>
            <a:endParaRPr kumimoji="0" lang="en-GB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8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8706" y="1296668"/>
            <a:ext cx="4701221" cy="779769"/>
            <a:chOff x="259200" y="1688665"/>
            <a:chExt cx="4701221" cy="779769"/>
          </a:xfrm>
        </p:grpSpPr>
        <p:grpSp>
          <p:nvGrpSpPr>
            <p:cNvPr id="13" name="Group 12"/>
            <p:cNvGrpSpPr/>
            <p:nvPr/>
          </p:nvGrpSpPr>
          <p:grpSpPr>
            <a:xfrm flipV="1">
              <a:off x="259200" y="1955642"/>
              <a:ext cx="4701221" cy="284494"/>
              <a:chOff x="1490958" y="2547790"/>
              <a:chExt cx="5381835" cy="360070"/>
            </a:xfrm>
          </p:grpSpPr>
          <p:cxnSp>
            <p:nvCxnSpPr>
              <p:cNvPr id="17" name="Gerade Verbindung 42__0000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1490958" y="2904758"/>
                <a:ext cx="4329609" cy="3102"/>
              </a:xfrm>
              <a:prstGeom prst="line">
                <a:avLst/>
              </a:prstGeom>
              <a:ln>
                <a:solidFill>
                  <a:srgbClr val="00B0F0"/>
                </a:solidFill>
                <a:tailEnd type="non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41__0000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5820567" y="2547790"/>
                <a:ext cx="1052226" cy="357641"/>
              </a:xfrm>
              <a:prstGeom prst="line">
                <a:avLst/>
              </a:prstGeom>
              <a:ln>
                <a:solidFill>
                  <a:srgbClr val="00B0F0"/>
                </a:solidFill>
                <a:tailEnd type="oval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267137" y="1688665"/>
              <a:ext cx="2712527" cy="779769"/>
              <a:chOff x="5227658" y="2496307"/>
              <a:chExt cx="2598947" cy="779769"/>
            </a:xfrm>
          </p:grpSpPr>
          <p:sp>
            <p:nvSpPr>
              <p:cNvPr id="15" name="TextBox 1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227658" y="2496307"/>
                <a:ext cx="2462679" cy="220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252016" indent="-252016">
                  <a:lnSpc>
                    <a:spcPts val="2300"/>
                  </a:lnSpc>
                  <a:spcBef>
                    <a:spcPts val="500"/>
                  </a:spcBef>
                </a:pPr>
                <a:r>
                  <a:rPr lang="en-GB" sz="1400" b="1" kern="0" dirty="0" err="1">
                    <a:solidFill>
                      <a:srgbClr val="00B0F0"/>
                    </a:solidFill>
                  </a:rPr>
                  <a:t>Tesatura</a:t>
                </a:r>
                <a:r>
                  <a:rPr lang="en-GB" sz="1400" b="1" kern="0" dirty="0">
                    <a:solidFill>
                      <a:srgbClr val="00B0F0"/>
                    </a:solidFill>
                  </a:rPr>
                  <a:t> din </a:t>
                </a:r>
                <a:r>
                  <a:rPr lang="en-GB" sz="1400" b="1" kern="0" dirty="0" err="1">
                    <a:solidFill>
                      <a:srgbClr val="00B0F0"/>
                    </a:solidFill>
                  </a:rPr>
                  <a:t>microfibra</a:t>
                </a:r>
                <a:endParaRPr lang="en-GB" sz="1400" b="1" kern="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5227658" y="2789624"/>
                <a:ext cx="2598947" cy="486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GB" sz="1200" dirty="0" err="1"/>
                  <a:t>Tesatura</a:t>
                </a:r>
                <a:r>
                  <a:rPr lang="en-GB" sz="1200" dirty="0"/>
                  <a:t> din </a:t>
                </a:r>
                <a:r>
                  <a:rPr lang="en-GB" sz="1200" dirty="0" err="1"/>
                  <a:t>microfibra</a:t>
                </a:r>
                <a:r>
                  <a:rPr lang="en-GB" sz="1200" dirty="0"/>
                  <a:t> </a:t>
                </a:r>
                <a:r>
                  <a:rPr lang="en-GB" sz="1200" dirty="0" err="1"/>
                  <a:t>rezistenta</a:t>
                </a:r>
                <a:r>
                  <a:rPr lang="en-GB" sz="1200" dirty="0"/>
                  <a:t> la </a:t>
                </a:r>
                <a:r>
                  <a:rPr lang="en-GB" sz="1200" dirty="0" err="1"/>
                  <a:t>murdarie</a:t>
                </a:r>
                <a:r>
                  <a:rPr lang="en-GB" sz="1200" dirty="0"/>
                  <a:t>. </a:t>
                </a:r>
                <a:r>
                  <a:rPr lang="en-GB" sz="1200" dirty="0" err="1"/>
                  <a:t>Poate</a:t>
                </a:r>
                <a:r>
                  <a:rPr lang="en-GB" sz="1200" dirty="0"/>
                  <a:t> fi </a:t>
                </a:r>
                <a:r>
                  <a:rPr lang="en-GB" sz="1200" dirty="0" err="1"/>
                  <a:t>spalata</a:t>
                </a:r>
                <a:r>
                  <a:rPr lang="en-GB" sz="1200" dirty="0"/>
                  <a:t> la </a:t>
                </a:r>
                <a:r>
                  <a:rPr lang="en-GB" sz="1200" dirty="0" err="1"/>
                  <a:t>masina</a:t>
                </a:r>
                <a:r>
                  <a:rPr lang="en-GB" sz="1200" dirty="0"/>
                  <a:t>.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66643" y="3559565"/>
            <a:ext cx="5076322" cy="601185"/>
            <a:chOff x="259200" y="1688663"/>
            <a:chExt cx="5066124" cy="602110"/>
          </a:xfrm>
        </p:grpSpPr>
        <p:grpSp>
          <p:nvGrpSpPr>
            <p:cNvPr id="20" name="Group 19"/>
            <p:cNvGrpSpPr/>
            <p:nvPr/>
          </p:nvGrpSpPr>
          <p:grpSpPr>
            <a:xfrm flipV="1">
              <a:off x="259200" y="1688663"/>
              <a:ext cx="5066124" cy="270303"/>
              <a:chOff x="1490958" y="2903636"/>
              <a:chExt cx="5799566" cy="342107"/>
            </a:xfrm>
          </p:grpSpPr>
          <p:cxnSp>
            <p:nvCxnSpPr>
              <p:cNvPr id="24" name="Gerade Verbindung 42__00000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1490958" y="2903638"/>
                <a:ext cx="4394549" cy="4222"/>
              </a:xfrm>
              <a:prstGeom prst="line">
                <a:avLst/>
              </a:prstGeom>
              <a:ln>
                <a:solidFill>
                  <a:schemeClr val="accent3"/>
                </a:solidFill>
                <a:tailEnd type="non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41__00000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5885507" y="2903636"/>
                <a:ext cx="1405017" cy="342107"/>
              </a:xfrm>
              <a:prstGeom prst="line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67137" y="1688665"/>
              <a:ext cx="2570304" cy="602108"/>
              <a:chOff x="5227658" y="2496307"/>
              <a:chExt cx="2462679" cy="602108"/>
            </a:xfrm>
          </p:grpSpPr>
          <p:sp>
            <p:nvSpPr>
              <p:cNvPr id="22" name="TextBox 21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227658" y="2496307"/>
                <a:ext cx="2462679" cy="220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252016" indent="-252016">
                  <a:lnSpc>
                    <a:spcPts val="2300"/>
                  </a:lnSpc>
                  <a:spcBef>
                    <a:spcPts val="500"/>
                  </a:spcBef>
                </a:pPr>
                <a:r>
                  <a:rPr lang="en-GB" sz="1400" b="1" kern="0" dirty="0" err="1">
                    <a:solidFill>
                      <a:schemeClr val="accent3"/>
                    </a:solidFill>
                  </a:rPr>
                  <a:t>Maner</a:t>
                </a:r>
                <a:r>
                  <a:rPr lang="en-GB" sz="1400" b="1" kern="0" dirty="0">
                    <a:solidFill>
                      <a:schemeClr val="accent3"/>
                    </a:solidFill>
                  </a:rPr>
                  <a:t> ergonomic</a:t>
                </a:r>
              </a:p>
            </p:txBody>
          </p:sp>
          <p:sp>
            <p:nvSpPr>
              <p:cNvPr id="23" name="TextBox 22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227658" y="2817061"/>
                <a:ext cx="2462679" cy="281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GB" sz="1200" dirty="0" err="1"/>
                  <a:t>Confortabil</a:t>
                </a:r>
                <a:r>
                  <a:rPr lang="en-GB" sz="1200" dirty="0"/>
                  <a:t> la </a:t>
                </a:r>
                <a:r>
                  <a:rPr lang="en-GB" sz="1200" dirty="0" err="1"/>
                  <a:t>manevrare</a:t>
                </a:r>
                <a:r>
                  <a:rPr lang="en-GB" sz="1200" dirty="0"/>
                  <a:t> 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5056096" y="2040931"/>
            <a:ext cx="5636567" cy="749170"/>
            <a:chOff x="3955440" y="1562813"/>
            <a:chExt cx="5789224" cy="749170"/>
          </a:xfrm>
        </p:grpSpPr>
        <p:grpSp>
          <p:nvGrpSpPr>
            <p:cNvPr id="27" name="Group 26"/>
            <p:cNvGrpSpPr/>
            <p:nvPr/>
          </p:nvGrpSpPr>
          <p:grpSpPr>
            <a:xfrm>
              <a:off x="3955440" y="1829594"/>
              <a:ext cx="5779847" cy="104517"/>
              <a:chOff x="3835529" y="2781157"/>
              <a:chExt cx="3854809" cy="58982"/>
            </a:xfrm>
          </p:grpSpPr>
          <p:cxnSp>
            <p:nvCxnSpPr>
              <p:cNvPr id="31" name="Gerade Verbindung 42__000"/>
              <p:cNvCxnSpPr/>
              <p:nvPr>
                <p:custDataLst>
                  <p:tags r:id="rId16"/>
                </p:custDataLst>
              </p:nvPr>
            </p:nvCxnSpPr>
            <p:spPr>
              <a:xfrm flipH="1" flipV="1">
                <a:off x="5313426" y="2781157"/>
                <a:ext cx="2376912" cy="4088"/>
              </a:xfrm>
              <a:prstGeom prst="line">
                <a:avLst/>
              </a:prstGeom>
              <a:ln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1__000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835529" y="2781419"/>
                <a:ext cx="1477898" cy="58720"/>
              </a:xfrm>
              <a:prstGeom prst="line">
                <a:avLst/>
              </a:prstGeom>
              <a:ln>
                <a:tailEnd type="oval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6171378" y="1562813"/>
              <a:ext cx="3573286" cy="749170"/>
              <a:chOff x="4308141" y="2496307"/>
              <a:chExt cx="3382197" cy="749170"/>
            </a:xfrm>
          </p:grpSpPr>
          <p:sp>
            <p:nvSpPr>
              <p:cNvPr id="29" name="TextBox 2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034109" y="2496307"/>
                <a:ext cx="2656229" cy="219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252016" indent="-252016" algn="r">
                  <a:lnSpc>
                    <a:spcPts val="2300"/>
                  </a:lnSpc>
                  <a:spcBef>
                    <a:spcPts val="500"/>
                  </a:spcBef>
                </a:pPr>
                <a:r>
                  <a:rPr lang="en-GB" sz="1400" b="1" kern="0" dirty="0" err="1">
                    <a:solidFill>
                      <a:srgbClr val="0E78C5"/>
                    </a:solidFill>
                  </a:rPr>
                  <a:t>Duza</a:t>
                </a:r>
                <a:r>
                  <a:rPr lang="en-GB" sz="1400" b="1" kern="0" dirty="0">
                    <a:solidFill>
                      <a:srgbClr val="0E78C5"/>
                    </a:solidFill>
                  </a:rPr>
                  <a:t> de </a:t>
                </a:r>
                <a:r>
                  <a:rPr lang="en-GB" sz="1400" b="1" kern="0" dirty="0" err="1">
                    <a:solidFill>
                      <a:srgbClr val="0E78C5"/>
                    </a:solidFill>
                  </a:rPr>
                  <a:t>pulverizare</a:t>
                </a:r>
                <a:r>
                  <a:rPr lang="en-GB" sz="1400" b="1" kern="0" dirty="0">
                    <a:solidFill>
                      <a:srgbClr val="0E78C5"/>
                    </a:solidFill>
                  </a:rPr>
                  <a:t> (</a:t>
                </a:r>
                <a:r>
                  <a:rPr lang="en-GB" sz="1400" b="1" kern="0" dirty="0" err="1">
                    <a:solidFill>
                      <a:srgbClr val="0E78C5"/>
                    </a:solidFill>
                  </a:rPr>
                  <a:t>ajustabila</a:t>
                </a:r>
                <a:r>
                  <a:rPr lang="en-GB" sz="1400" b="1" kern="0" dirty="0">
                    <a:solidFill>
                      <a:srgbClr val="0E78C5"/>
                    </a:solidFill>
                  </a:rPr>
                  <a:t>)</a:t>
                </a:r>
              </a:p>
            </p:txBody>
          </p:sp>
          <p:sp>
            <p:nvSpPr>
              <p:cNvPr id="30" name="TextBox 2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308141" y="2817061"/>
                <a:ext cx="3382197" cy="4284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>
                  <a:spcBef>
                    <a:spcPts val="500"/>
                  </a:spcBef>
                </a:pPr>
                <a:endParaRPr lang="en-GB" sz="1200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754254" y="4115466"/>
            <a:ext cx="4947795" cy="678872"/>
            <a:chOff x="4796869" y="1562813"/>
            <a:chExt cx="4947795" cy="678872"/>
          </a:xfrm>
        </p:grpSpPr>
        <p:grpSp>
          <p:nvGrpSpPr>
            <p:cNvPr id="34" name="Group 33"/>
            <p:cNvGrpSpPr/>
            <p:nvPr/>
          </p:nvGrpSpPr>
          <p:grpSpPr>
            <a:xfrm>
              <a:off x="4796869" y="1799849"/>
              <a:ext cx="4938409" cy="441836"/>
              <a:chOff x="4396716" y="2764426"/>
              <a:chExt cx="3293623" cy="249346"/>
            </a:xfrm>
          </p:grpSpPr>
          <p:cxnSp>
            <p:nvCxnSpPr>
              <p:cNvPr id="38" name="Gerade Verbindung 42__0000000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5007065" y="2764426"/>
                <a:ext cx="2683274" cy="20819"/>
              </a:xfrm>
              <a:prstGeom prst="line">
                <a:avLst/>
              </a:prstGeom>
              <a:ln>
                <a:tailEnd type="non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41__0000000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4396716" y="2764426"/>
                <a:ext cx="610350" cy="249346"/>
              </a:xfrm>
              <a:prstGeom prst="line">
                <a:avLst/>
              </a:prstGeom>
              <a:ln>
                <a:tailEnd type="oval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7142845" y="1562813"/>
              <a:ext cx="2601819" cy="602108"/>
              <a:chOff x="5227657" y="2496307"/>
              <a:chExt cx="2462681" cy="602108"/>
            </a:xfrm>
          </p:grpSpPr>
          <p:sp>
            <p:nvSpPr>
              <p:cNvPr id="36" name="TextBox 3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227657" y="2496307"/>
                <a:ext cx="2462679" cy="220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252016" indent="-252016" algn="r">
                  <a:lnSpc>
                    <a:spcPts val="2300"/>
                  </a:lnSpc>
                  <a:spcBef>
                    <a:spcPts val="500"/>
                  </a:spcBef>
                </a:pPr>
                <a:r>
                  <a:rPr lang="en-GB" sz="1400" b="1" kern="0" dirty="0" err="1">
                    <a:solidFill>
                      <a:srgbClr val="1399A0"/>
                    </a:solidFill>
                  </a:rPr>
                  <a:t>Baza</a:t>
                </a:r>
                <a:r>
                  <a:rPr lang="en-GB" sz="1400" b="1" kern="0" dirty="0">
                    <a:solidFill>
                      <a:srgbClr val="1399A0"/>
                    </a:solidFill>
                  </a:rPr>
                  <a:t> </a:t>
                </a:r>
                <a:r>
                  <a:rPr lang="en-GB" sz="1400" b="1" kern="0" dirty="0" err="1">
                    <a:solidFill>
                      <a:srgbClr val="1399A0"/>
                    </a:solidFill>
                  </a:rPr>
                  <a:t>stabila</a:t>
                </a:r>
                <a:endParaRPr lang="en-GB" sz="1400" b="1" kern="0" dirty="0">
                  <a:solidFill>
                    <a:srgbClr val="1399A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227659" y="2817061"/>
                <a:ext cx="2462679" cy="2813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>
                  <a:spcBef>
                    <a:spcPts val="500"/>
                  </a:spcBef>
                </a:pPr>
                <a:r>
                  <a:rPr lang="en-GB" sz="1200" dirty="0" err="1"/>
                  <a:t>Pentru</a:t>
                </a:r>
                <a:r>
                  <a:rPr lang="en-GB" sz="1200" dirty="0"/>
                  <a:t> </a:t>
                </a:r>
                <a:r>
                  <a:rPr lang="en-GB" sz="1200" dirty="0" err="1"/>
                  <a:t>prevenirea</a:t>
                </a:r>
                <a:r>
                  <a:rPr lang="en-GB" sz="1200" dirty="0"/>
                  <a:t> </a:t>
                </a:r>
                <a:r>
                  <a:rPr lang="en-GB" sz="1200" dirty="0" err="1"/>
                  <a:t>caderii</a:t>
                </a:r>
                <a:endParaRPr lang="en-GB" sz="1200" dirty="0"/>
              </a:p>
            </p:txBody>
          </p:sp>
        </p:grpSp>
      </p:grpSp>
      <p:sp>
        <p:nvSpPr>
          <p:cNvPr id="41" name="TextBox 40"/>
          <p:cNvSpPr txBox="1"/>
          <p:nvPr>
            <p:custDataLst>
              <p:tags r:id="rId9"/>
            </p:custDataLst>
          </p:nvPr>
        </p:nvSpPr>
        <p:spPr>
          <a:xfrm>
            <a:off x="7705820" y="2377737"/>
            <a:ext cx="3077961" cy="428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GB" sz="1200" dirty="0" err="1"/>
              <a:t>Duza</a:t>
            </a:r>
            <a:r>
              <a:rPr lang="en-GB" sz="1200" dirty="0"/>
              <a:t> </a:t>
            </a:r>
            <a:r>
              <a:rPr lang="en-GB" sz="1200" dirty="0" err="1"/>
              <a:t>ajustabila</a:t>
            </a:r>
            <a:r>
              <a:rPr lang="en-GB" sz="1200" dirty="0"/>
              <a:t> in </a:t>
            </a:r>
            <a:r>
              <a:rPr lang="en-GB" sz="1200" dirty="0" err="1"/>
              <a:t>functie</a:t>
            </a:r>
            <a:r>
              <a:rPr lang="en-GB" sz="1200" dirty="0"/>
              <a:t> de </a:t>
            </a:r>
            <a:r>
              <a:rPr lang="en-GB" sz="1200" dirty="0" err="1"/>
              <a:t>dimensiunea</a:t>
            </a:r>
            <a:r>
              <a:rPr lang="en-GB" sz="1200" dirty="0"/>
              <a:t> </a:t>
            </a:r>
            <a:r>
              <a:rPr lang="en-GB" sz="1200" dirty="0" err="1"/>
              <a:t>suprafetei</a:t>
            </a:r>
            <a:r>
              <a:rPr lang="en-GB" sz="1200" dirty="0"/>
              <a:t> </a:t>
            </a:r>
            <a:r>
              <a:rPr lang="en-GB" sz="1200" dirty="0" err="1"/>
              <a:t>curatate</a:t>
            </a:r>
            <a:r>
              <a:rPr lang="en-GB" sz="1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38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GB" sz="2800" b="0" strike="noStrike" kern="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1.3 </a:t>
            </a:r>
            <a:r>
              <a:rPr lang="en-GB" sz="2800" kern="0" dirty="0" err="1">
                <a:solidFill>
                  <a:srgbClr val="00B0F0"/>
                </a:solidFill>
              </a:rPr>
              <a:t>Beneficii</a:t>
            </a:r>
            <a:r>
              <a:rPr lang="en-GB" sz="2800" kern="0" dirty="0">
                <a:solidFill>
                  <a:srgbClr val="00B0F0"/>
                </a:solidFill>
              </a:rPr>
              <a:t> &amp; </a:t>
            </a:r>
            <a:r>
              <a:rPr lang="en-GB" sz="2800" kern="0" dirty="0" err="1">
                <a:solidFill>
                  <a:srgbClr val="00B0F0"/>
                </a:solidFill>
              </a:rPr>
              <a:t>Caracteristici</a:t>
            </a:r>
            <a:endParaRPr lang="en-GB" sz="2800" kern="0" dirty="0">
              <a:solidFill>
                <a:srgbClr val="00B0F0"/>
              </a:solidFill>
            </a:endParaRPr>
          </a:p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strike="noStrike" kern="0" cap="none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GB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PT-HG/PXW | 21/09/2017</a:t>
            </a:r>
            <a:endParaRPr kumimoji="0" lang="en-GB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2017. All rights reserved, also regarding any disposal, exploitation, reproduction, editing, distribution, as well as in the event of applications for industrial property rights.</a:t>
            </a:r>
            <a:endParaRPr kumimoji="0" lang="en-GB" sz="600" b="0" i="0" u="none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4</a:t>
            </a:r>
            <a:endParaRPr kumimoji="0" lang="en-GB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GB" sz="2800" dirty="0" err="1"/>
              <a:t>Stergator</a:t>
            </a:r>
            <a:r>
              <a:rPr lang="en-GB" sz="2800" dirty="0"/>
              <a:t> </a:t>
            </a:r>
            <a:r>
              <a:rPr lang="ro-RO" sz="2800" dirty="0"/>
              <a:t>utilizat si in </a:t>
            </a:r>
            <a:r>
              <a:rPr lang="en-GB" sz="2800" dirty="0"/>
              <a:t> </a:t>
            </a:r>
            <a:r>
              <a:rPr lang="en-GB" sz="2800" dirty="0" err="1"/>
              <a:t>tehnologia</a:t>
            </a:r>
            <a:r>
              <a:rPr lang="ro-RO" sz="2800" dirty="0"/>
              <a:t> automotive Bosch</a:t>
            </a:r>
            <a:br>
              <a:rPr lang="en-GB" sz="2800" dirty="0"/>
            </a:br>
            <a:endParaRPr lang="en-GB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42498" y="906780"/>
            <a:ext cx="6536974" cy="2107581"/>
            <a:chOff x="266700" y="1036320"/>
            <a:chExt cx="7120246" cy="2460171"/>
          </a:xfrm>
        </p:grpSpPr>
        <p:grpSp>
          <p:nvGrpSpPr>
            <p:cNvPr id="11" name="Group 10"/>
            <p:cNvGrpSpPr/>
            <p:nvPr/>
          </p:nvGrpSpPr>
          <p:grpSpPr>
            <a:xfrm>
              <a:off x="266700" y="1036320"/>
              <a:ext cx="7120246" cy="2460171"/>
              <a:chOff x="3936035" y="842713"/>
              <a:chExt cx="7120246" cy="2460171"/>
            </a:xfrm>
          </p:grpSpPr>
          <p:pic>
            <p:nvPicPr>
              <p:cNvPr id="14" name="Picture 13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96" t="10317" b="37469"/>
              <a:stretch/>
            </p:blipFill>
            <p:spPr>
              <a:xfrm>
                <a:off x="3936035" y="842713"/>
                <a:ext cx="7120246" cy="2460171"/>
              </a:xfrm>
              <a:prstGeom prst="rect">
                <a:avLst/>
              </a:prstGeom>
            </p:spPr>
          </p:pic>
          <p:sp>
            <p:nvSpPr>
              <p:cNvPr id="15" name="Chevron 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6645144" y="1151008"/>
                <a:ext cx="551687" cy="1992996"/>
              </a:xfrm>
              <a:prstGeom prst="chevron">
                <a:avLst>
                  <a:gd name="adj" fmla="val 32991"/>
                </a:avLst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>
              <p:custDataLst>
                <p:tags r:id="rId11"/>
              </p:custDataLst>
            </p:nvPr>
          </p:nvSpPr>
          <p:spPr>
            <a:xfrm rot="209271">
              <a:off x="2643326" y="3225836"/>
              <a:ext cx="963469" cy="2235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2"/>
              </p:custDataLst>
            </p:nvPr>
          </p:nvSpPr>
          <p:spPr>
            <a:xfrm rot="21376850">
              <a:off x="2643654" y="1170377"/>
              <a:ext cx="963469" cy="2235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3552" y="3137239"/>
            <a:ext cx="10452098" cy="2872372"/>
            <a:chOff x="-411036" y="4710562"/>
            <a:chExt cx="10452098" cy="2872372"/>
          </a:xfrm>
        </p:grpSpPr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-411036" y="4759105"/>
              <a:ext cx="10452098" cy="282382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 err="1"/>
                <a:t>Utilizeaza</a:t>
              </a:r>
              <a:r>
                <a:rPr lang="en-US" sz="1600" dirty="0"/>
                <a:t> </a:t>
              </a:r>
              <a:r>
                <a:rPr lang="en-US" sz="1600" dirty="0" err="1"/>
                <a:t>expertiza</a:t>
              </a:r>
              <a:r>
                <a:rPr lang="en-US" sz="1600" dirty="0"/>
                <a:t> Bosch din </a:t>
              </a:r>
              <a:r>
                <a:rPr lang="en-US" sz="1600" dirty="0" err="1"/>
                <a:t>sectorul</a:t>
              </a:r>
              <a:r>
                <a:rPr lang="en-US" sz="1600" dirty="0"/>
                <a:t> automotive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600" dirty="0"/>
                <a:t>“Power Protection Plus”: </a:t>
              </a:r>
              <a:r>
                <a:rPr lang="en-US" sz="1600" dirty="0" err="1"/>
                <a:t>inovatie</a:t>
              </a:r>
              <a:r>
                <a:rPr lang="en-US" sz="1600" dirty="0"/>
                <a:t> </a:t>
              </a:r>
              <a:r>
                <a:rPr lang="en-US" sz="1600" dirty="0" err="1"/>
                <a:t>patentata</a:t>
              </a:r>
              <a:r>
                <a:rPr lang="en-US" sz="1600" dirty="0"/>
                <a:t> cu </a:t>
              </a:r>
              <a:r>
                <a:rPr lang="en-US" sz="1600" dirty="0" err="1"/>
                <a:t>tehnologia</a:t>
              </a:r>
              <a:r>
                <a:rPr lang="en-US" sz="1600" dirty="0"/>
                <a:t> </a:t>
              </a:r>
              <a:r>
                <a:rPr lang="en-US" sz="1600" dirty="0" err="1"/>
                <a:t>stergatoarelor</a:t>
              </a:r>
              <a:r>
                <a:rPr lang="en-US" sz="1600" dirty="0"/>
                <a:t> Bosch cu </a:t>
              </a:r>
              <a:r>
                <a:rPr lang="en-US" sz="1600" dirty="0" err="1"/>
                <a:t>invelis</a:t>
              </a:r>
              <a:r>
                <a:rPr lang="en-US" sz="1600" dirty="0"/>
                <a:t> din </a:t>
              </a:r>
              <a:r>
                <a:rPr lang="en-US" sz="1600" dirty="0" err="1"/>
                <a:t>polimeri</a:t>
              </a:r>
              <a:endParaRPr lang="en-US" sz="1600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600" dirty="0"/>
            </a:p>
            <a:p>
              <a:r>
                <a:rPr lang="en-US" sz="1600" b="1" dirty="0" err="1"/>
                <a:t>Avantaje</a:t>
              </a:r>
              <a:r>
                <a:rPr lang="en-US" sz="1600" b="1" dirty="0"/>
                <a:t>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600" dirty="0" err="1"/>
                <a:t>Invelisul</a:t>
              </a:r>
              <a:r>
                <a:rPr lang="en-GB" sz="1600" dirty="0"/>
                <a:t> din </a:t>
              </a:r>
              <a:r>
                <a:rPr lang="en-GB" sz="1600" dirty="0" err="1"/>
                <a:t>cauciuc</a:t>
              </a:r>
              <a:r>
                <a:rPr lang="en-GB" sz="1600" dirty="0"/>
                <a:t> </a:t>
              </a:r>
              <a:r>
                <a:rPr lang="en-GB" sz="1600" dirty="0" err="1"/>
                <a:t>permite</a:t>
              </a:r>
              <a:r>
                <a:rPr lang="en-GB" sz="1600" dirty="0"/>
                <a:t> o </a:t>
              </a:r>
              <a:r>
                <a:rPr lang="en-GB" sz="1600" dirty="0" err="1"/>
                <a:t>alunecare</a:t>
              </a:r>
              <a:r>
                <a:rPr lang="en-GB" sz="1600" dirty="0"/>
                <a:t> </a:t>
              </a:r>
              <a:r>
                <a:rPr lang="en-GB" sz="1600" dirty="0" err="1"/>
                <a:t>usoara</a:t>
              </a:r>
              <a:r>
                <a:rPr lang="en-GB" sz="1600" dirty="0"/>
                <a:t> </a:t>
              </a:r>
              <a:r>
                <a:rPr lang="en-GB" sz="1600" dirty="0" err="1"/>
                <a:t>pe</a:t>
              </a:r>
              <a:r>
                <a:rPr lang="en-GB" sz="1600" dirty="0"/>
                <a:t> </a:t>
              </a:r>
              <a:r>
                <a:rPr lang="en-GB" sz="1600" dirty="0" err="1"/>
                <a:t>suprafata</a:t>
              </a:r>
              <a:r>
                <a:rPr lang="en-GB" sz="1600" dirty="0"/>
                <a:t> din </a:t>
              </a:r>
              <a:r>
                <a:rPr lang="en-GB" sz="1600" dirty="0" err="1"/>
                <a:t>sticla</a:t>
              </a:r>
              <a:r>
                <a:rPr lang="en-GB" sz="1600" dirty="0"/>
                <a:t>, cu </a:t>
              </a:r>
              <a:r>
                <a:rPr lang="en-GB" sz="1600" dirty="0" err="1"/>
                <a:t>rezultate</a:t>
              </a:r>
              <a:r>
                <a:rPr lang="en-GB" sz="1600" dirty="0"/>
                <a:t> </a:t>
              </a:r>
              <a:r>
                <a:rPr lang="en-GB" sz="1600" dirty="0" err="1"/>
                <a:t>rapide</a:t>
              </a:r>
              <a:r>
                <a:rPr lang="en-GB" sz="1600" dirty="0"/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600" kern="0" dirty="0" err="1"/>
                <a:t>Lamela</a:t>
              </a:r>
              <a:r>
                <a:rPr lang="en-GB" sz="1600" kern="0" dirty="0"/>
                <a:t> </a:t>
              </a:r>
              <a:r>
                <a:rPr lang="en-GB" sz="1600" kern="0" dirty="0" err="1"/>
                <a:t>robusta</a:t>
              </a:r>
              <a:r>
                <a:rPr lang="en-GB" sz="1600" kern="0" dirty="0"/>
                <a:t> </a:t>
              </a:r>
              <a:r>
                <a:rPr lang="en-GB" sz="1600" kern="0" dirty="0" err="1"/>
                <a:t>si</a:t>
              </a:r>
              <a:r>
                <a:rPr lang="en-GB" sz="1600" kern="0" dirty="0"/>
                <a:t> </a:t>
              </a:r>
              <a:r>
                <a:rPr lang="en-GB" sz="1600" kern="0" dirty="0" err="1"/>
                <a:t>durabila</a:t>
              </a:r>
              <a:r>
                <a:rPr lang="en-GB" sz="1600" kern="0" dirty="0"/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600" kern="0" dirty="0" err="1"/>
                <a:t>Curatare</a:t>
              </a:r>
              <a:r>
                <a:rPr lang="en-GB" sz="1600" kern="0" dirty="0"/>
                <a:t> </a:t>
              </a:r>
              <a:r>
                <a:rPr lang="en-GB" sz="1600" kern="0" dirty="0" err="1"/>
                <a:t>fara</a:t>
              </a:r>
              <a:r>
                <a:rPr lang="en-GB" sz="1600" kern="0" dirty="0"/>
                <a:t> </a:t>
              </a:r>
              <a:r>
                <a:rPr lang="en-GB" sz="1600" kern="0" dirty="0" err="1"/>
                <a:t>urme</a:t>
              </a:r>
              <a:r>
                <a:rPr lang="en-GB" sz="1600" kern="0" dirty="0"/>
                <a:t> </a:t>
              </a:r>
              <a:r>
                <a:rPr lang="en-GB" sz="1600" kern="0" dirty="0" err="1"/>
                <a:t>lasate</a:t>
              </a:r>
              <a:r>
                <a:rPr lang="en-GB" sz="1600" kern="0" dirty="0"/>
                <a:t> </a:t>
              </a:r>
              <a:r>
                <a:rPr lang="en-GB" sz="1600" kern="0" dirty="0" err="1"/>
                <a:t>pe</a:t>
              </a:r>
              <a:r>
                <a:rPr lang="en-GB" sz="1600" kern="0" dirty="0"/>
                <a:t> </a:t>
              </a:r>
              <a:r>
                <a:rPr lang="en-GB" sz="1600" kern="0" dirty="0" err="1"/>
                <a:t>suprafetele</a:t>
              </a:r>
              <a:r>
                <a:rPr lang="en-GB" sz="1600" kern="0" dirty="0"/>
                <a:t> </a:t>
              </a:r>
              <a:r>
                <a:rPr lang="en-GB" sz="1600" kern="0" dirty="0" err="1"/>
                <a:t>curatate</a:t>
              </a:r>
              <a:endParaRPr lang="en-GB" sz="1600" kern="0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sz="1600" dirty="0" err="1"/>
                <a:t>Fara</a:t>
              </a:r>
              <a:r>
                <a:rPr lang="en-GB" sz="1600" dirty="0"/>
                <a:t> </a:t>
              </a:r>
              <a:r>
                <a:rPr lang="en-GB" sz="1600" dirty="0" err="1"/>
                <a:t>zgomote</a:t>
              </a:r>
              <a:r>
                <a:rPr lang="en-GB" sz="1600" dirty="0"/>
                <a:t> </a:t>
              </a:r>
              <a:r>
                <a:rPr lang="en-GB" sz="1600" dirty="0" err="1"/>
                <a:t>stridente</a:t>
              </a:r>
              <a:r>
                <a:rPr lang="en-GB" sz="1600" dirty="0"/>
                <a:t>, </a:t>
              </a:r>
              <a:r>
                <a:rPr lang="en-GB" sz="1600" dirty="0" err="1"/>
                <a:t>chiar</a:t>
              </a:r>
              <a:r>
                <a:rPr lang="en-GB" sz="1600" dirty="0"/>
                <a:t> </a:t>
              </a:r>
              <a:r>
                <a:rPr lang="en-GB" sz="1600" dirty="0" err="1"/>
                <a:t>si</a:t>
              </a:r>
              <a:r>
                <a:rPr lang="en-GB" sz="1600" dirty="0"/>
                <a:t> </a:t>
              </a:r>
              <a:r>
                <a:rPr lang="en-GB" sz="1600" dirty="0" err="1"/>
                <a:t>pe</a:t>
              </a:r>
              <a:r>
                <a:rPr lang="en-GB" sz="1600" dirty="0"/>
                <a:t> </a:t>
              </a:r>
              <a:r>
                <a:rPr lang="en-GB" sz="1600" dirty="0" err="1"/>
                <a:t>suprafetele</a:t>
              </a:r>
              <a:r>
                <a:rPr lang="en-GB" sz="1600" dirty="0"/>
                <a:t> </a:t>
              </a:r>
              <a:r>
                <a:rPr lang="en-GB" sz="1600" dirty="0" err="1"/>
                <a:t>uscate</a:t>
              </a:r>
              <a:endParaRPr lang="en-GB" sz="1600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GB" dirty="0"/>
            </a:p>
            <a:p>
              <a:r>
                <a:rPr lang="en-GB" dirty="0"/>
                <a:t> </a:t>
              </a:r>
            </a:p>
            <a:p>
              <a:endParaRPr lang="en-US" sz="1400" dirty="0"/>
            </a:p>
            <a:p>
              <a:endParaRPr lang="en-GB" sz="1400" dirty="0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3969">
              <a:off x="8854814" y="4710562"/>
              <a:ext cx="1150730" cy="83510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1728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07320" y="140643"/>
            <a:ext cx="3085839" cy="1749762"/>
            <a:chOff x="5169535" y="1130301"/>
            <a:chExt cx="3200005" cy="1985762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19"/>
            <a:srcRect l="76492" t="1" r="-1" b="70861"/>
            <a:stretch/>
          </p:blipFill>
          <p:spPr>
            <a:xfrm>
              <a:off x="6462943" y="1130301"/>
              <a:ext cx="1906597" cy="127554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>
              <p:custDataLst>
                <p:tags r:id="rId17"/>
              </p:custDataLst>
            </p:nvPr>
          </p:nvSpPr>
          <p:spPr>
            <a:xfrm>
              <a:off x="5169535" y="2902999"/>
              <a:ext cx="2687203" cy="213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GB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PT-HG/PXW | 21/09/2017</a:t>
            </a:r>
            <a:endParaRPr kumimoji="0" lang="en-GB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2017. All rights reserved, also regarding any disposal, exploitation, reproduction, editing, distribution, as well as in the event of applications for industrial property rights.</a:t>
            </a:r>
            <a:endParaRPr kumimoji="0" lang="en-GB" sz="600" b="0" i="0" u="none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5</a:t>
            </a:r>
            <a:endParaRPr kumimoji="0" lang="en-GB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6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GB" sz="2800" dirty="0" err="1"/>
              <a:t>Tehnologie</a:t>
            </a:r>
            <a:r>
              <a:rPr lang="en-GB" sz="2800" dirty="0"/>
              <a:t> </a:t>
            </a:r>
            <a:r>
              <a:rPr lang="en-GB" sz="2800" dirty="0" err="1"/>
              <a:t>Aerotwin</a:t>
            </a:r>
            <a:r>
              <a:rPr lang="en-GB" sz="2800" dirty="0"/>
              <a:t> Bosch</a:t>
            </a:r>
            <a:br>
              <a:rPr lang="en-GB" sz="2800" dirty="0">
                <a:solidFill>
                  <a:srgbClr val="A80163"/>
                </a:solidFill>
              </a:rPr>
            </a:br>
            <a:endParaRPr lang="en-GB" sz="2800" dirty="0">
              <a:solidFill>
                <a:srgbClr val="A8016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43554837"/>
              </p:ext>
            </p:extLst>
          </p:nvPr>
        </p:nvGraphicFramePr>
        <p:xfrm>
          <a:off x="203603" y="1706222"/>
          <a:ext cx="10452100" cy="292481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5226050">
                  <a:extLst>
                    <a:ext uri="{9D8B030D-6E8A-4147-A177-3AD203B41FA5}">
                      <a16:colId xmlns:a16="http://schemas.microsoft.com/office/drawing/2014/main" val="4048788905"/>
                    </a:ext>
                  </a:extLst>
                </a:gridCol>
                <a:gridCol w="5226050">
                  <a:extLst>
                    <a:ext uri="{9D8B030D-6E8A-4147-A177-3AD203B41FA5}">
                      <a16:colId xmlns:a16="http://schemas.microsoft.com/office/drawing/2014/main" val="2584238969"/>
                    </a:ext>
                  </a:extLst>
                </a:gridCol>
              </a:tblGrid>
              <a:tr h="557434">
                <a:tc>
                  <a:txBody>
                    <a:bodyPr/>
                    <a:lstStyle/>
                    <a:p>
                      <a:r>
                        <a:rPr lang="en-GB" b="1" dirty="0" err="1"/>
                        <a:t>Invelis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patentat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dirty="0" err="1"/>
                        <a:t>Curatare</a:t>
                      </a:r>
                      <a:r>
                        <a:rPr lang="en-GB" baseline="0" dirty="0"/>
                        <a:t> optima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dirty="0"/>
                        <a:t>Nu </a:t>
                      </a:r>
                      <a:r>
                        <a:rPr lang="en-GB" baseline="0" dirty="0" err="1"/>
                        <a:t>lasa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urma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pe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suprafetele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curatate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709742"/>
                  </a:ext>
                </a:extLst>
              </a:tr>
              <a:tr h="557434">
                <a:tc>
                  <a:txBody>
                    <a:bodyPr/>
                    <a:lstStyle/>
                    <a:p>
                      <a:r>
                        <a:rPr lang="en-GB" b="1" dirty="0"/>
                        <a:t>Design </a:t>
                      </a:r>
                      <a:r>
                        <a:rPr lang="en-GB" b="1" dirty="0" err="1"/>
                        <a:t>inovator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dirty="0" err="1"/>
                        <a:t>Performanta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unica</a:t>
                      </a:r>
                      <a:r>
                        <a:rPr lang="en-GB" dirty="0"/>
                        <a:t> a </a:t>
                      </a:r>
                      <a:r>
                        <a:rPr lang="en-GB" dirty="0" err="1"/>
                        <a:t>curatarii</a:t>
                      </a:r>
                      <a:r>
                        <a:rPr lang="en-GB" baseline="0" dirty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dirty="0" err="1"/>
                        <a:t>Rezultate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constatate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pe</a:t>
                      </a:r>
                      <a:r>
                        <a:rPr lang="en-GB" baseline="0" dirty="0"/>
                        <a:t> tot </a:t>
                      </a:r>
                      <a:r>
                        <a:rPr lang="en-GB" baseline="0" dirty="0" err="1"/>
                        <a:t>ciclul</a:t>
                      </a:r>
                      <a:r>
                        <a:rPr lang="en-GB" baseline="0" dirty="0"/>
                        <a:t> de </a:t>
                      </a:r>
                      <a:r>
                        <a:rPr lang="en-GB" baseline="0" dirty="0" err="1"/>
                        <a:t>viata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178141"/>
                  </a:ext>
                </a:extLst>
              </a:tr>
              <a:tr h="557434">
                <a:tc>
                  <a:txBody>
                    <a:bodyPr/>
                    <a:lstStyle/>
                    <a:p>
                      <a:r>
                        <a:rPr lang="en-GB" b="1" dirty="0" err="1"/>
                        <a:t>Cauciuc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rezistent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dirty="0" err="1"/>
                        <a:t>Ciclul</a:t>
                      </a:r>
                      <a:r>
                        <a:rPr lang="en-GB" baseline="0" dirty="0"/>
                        <a:t> de </a:t>
                      </a:r>
                      <a:r>
                        <a:rPr lang="en-GB" baseline="0" dirty="0" err="1"/>
                        <a:t>viata</a:t>
                      </a:r>
                      <a:r>
                        <a:rPr lang="en-GB" baseline="0" dirty="0"/>
                        <a:t> al </a:t>
                      </a:r>
                      <a:r>
                        <a:rPr lang="en-GB" baseline="0" dirty="0" err="1"/>
                        <a:t>produsului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prelungit</a:t>
                      </a:r>
                      <a:r>
                        <a:rPr lang="en-GB" baseline="0" dirty="0"/>
                        <a:t> cu 25%</a:t>
                      </a:r>
                      <a:endParaRPr lang="en-GB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dirty="0" err="1"/>
                        <a:t>Lamela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foarte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rezistenta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832962"/>
                  </a:ext>
                </a:extLst>
              </a:tr>
              <a:tr h="557434">
                <a:tc>
                  <a:txBody>
                    <a:bodyPr/>
                    <a:lstStyle/>
                    <a:p>
                      <a:r>
                        <a:rPr lang="en-GB" b="1" dirty="0" err="1"/>
                        <a:t>Frictiunare</a:t>
                      </a:r>
                      <a:r>
                        <a:rPr lang="en-GB" b="1" baseline="0" dirty="0"/>
                        <a:t> minima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dirty="0" err="1"/>
                        <a:t>Niveluri</a:t>
                      </a:r>
                      <a:r>
                        <a:rPr lang="en-GB" baseline="0" dirty="0"/>
                        <a:t> de </a:t>
                      </a:r>
                      <a:r>
                        <a:rPr lang="en-GB" baseline="0" dirty="0" err="1"/>
                        <a:t>zgomot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joase</a:t>
                      </a:r>
                      <a:endParaRPr lang="en-GB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baseline="0" dirty="0"/>
                        <a:t>Control </a:t>
                      </a:r>
                      <a:r>
                        <a:rPr lang="en-GB" baseline="0" dirty="0" err="1"/>
                        <a:t>mai</a:t>
                      </a:r>
                      <a:r>
                        <a:rPr lang="en-GB" baseline="0" dirty="0"/>
                        <a:t> bun in </a:t>
                      </a:r>
                      <a:r>
                        <a:rPr lang="en-GB" baseline="0" dirty="0" err="1"/>
                        <a:t>timpul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curatarii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067325"/>
                  </a:ext>
                </a:extLst>
              </a:tr>
              <a:tr h="557434">
                <a:tc>
                  <a:txBody>
                    <a:bodyPr/>
                    <a:lstStyle/>
                    <a:p>
                      <a:r>
                        <a:rPr lang="en-GB" b="1" dirty="0" err="1"/>
                        <a:t>Prietenos</a:t>
                      </a:r>
                      <a:r>
                        <a:rPr lang="en-GB" b="1" baseline="0" dirty="0"/>
                        <a:t> cu </a:t>
                      </a:r>
                      <a:r>
                        <a:rPr lang="en-GB" b="1" baseline="0" dirty="0" err="1"/>
                        <a:t>mediul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inconjurator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dirty="0" err="1"/>
                        <a:t>Stergator</a:t>
                      </a:r>
                      <a:r>
                        <a:rPr lang="en-GB" dirty="0"/>
                        <a:t> ecologic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dirty="0" err="1"/>
                        <a:t>Productie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sustenabila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pentru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mediul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inconjurator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966149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36" y="2254656"/>
            <a:ext cx="744796" cy="615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6737" y="1766056"/>
            <a:ext cx="493213" cy="493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9710" y="2904421"/>
            <a:ext cx="623449" cy="5255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0158815" y="3507283"/>
            <a:ext cx="496888" cy="4902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6941" y="4087266"/>
            <a:ext cx="687640" cy="514050"/>
          </a:xfrm>
          <a:prstGeom prst="rect">
            <a:avLst/>
          </a:prstGeom>
        </p:spPr>
      </p:pic>
      <p:sp>
        <p:nvSpPr>
          <p:cNvPr id="20" name="TextBox 19"/>
          <p:cNvSpPr txBox="1"/>
          <p:nvPr>
            <p:custDataLst>
              <p:tags r:id="rId14"/>
            </p:custDataLst>
          </p:nvPr>
        </p:nvSpPr>
        <p:spPr>
          <a:xfrm>
            <a:off x="266700" y="1297968"/>
            <a:ext cx="8831654" cy="3645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Beneficii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ale  </a:t>
            </a:r>
            <a:r>
              <a:rPr kumimoji="0" lang="en-GB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tehnologiei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GB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r>
              <a:rPr kumimoji="0" lang="en-GB" sz="18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ower</a:t>
            </a:r>
            <a:r>
              <a:rPr kumimoji="0" lang="en-GB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</a:t>
            </a:r>
            <a:r>
              <a:rPr kumimoji="0" lang="en-GB" sz="18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rotection</a:t>
            </a:r>
            <a:r>
              <a:rPr kumimoji="0" lang="en-GB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</a:t>
            </a:r>
            <a:r>
              <a:rPr kumimoji="0" lang="en-GB" sz="18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lus</a:t>
            </a: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GB" sz="2800" b="0" strike="noStrike" kern="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1.4 </a:t>
            </a:r>
            <a:r>
              <a:rPr lang="en-GB" sz="2800" kern="0" dirty="0" err="1">
                <a:solidFill>
                  <a:srgbClr val="00B0F0"/>
                </a:solidFill>
              </a:rPr>
              <a:t>Beneficii</a:t>
            </a:r>
            <a:r>
              <a:rPr lang="en-GB" sz="2800" kern="0" dirty="0">
                <a:solidFill>
                  <a:srgbClr val="00B0F0"/>
                </a:solidFill>
              </a:rPr>
              <a:t> &amp; </a:t>
            </a:r>
            <a:r>
              <a:rPr lang="en-GB" sz="2800" kern="0" dirty="0" err="1">
                <a:solidFill>
                  <a:srgbClr val="00B0F0"/>
                </a:solidFill>
              </a:rPr>
              <a:t>Caracteristici</a:t>
            </a:r>
            <a:endParaRPr lang="en-GB" sz="2800" kern="0" dirty="0">
              <a:solidFill>
                <a:srgbClr val="00B0F0"/>
              </a:solidFill>
            </a:endParaRPr>
          </a:p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strike="noStrike" kern="0" cap="none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82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strike="noStrike" kern="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2.</a:t>
            </a:r>
            <a:r>
              <a:rPr kumimoji="0" lang="en-GB" sz="2800" b="0" strike="noStrike" kern="0" cap="none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GB" sz="2800" b="0" strike="noStrike" kern="0" cap="none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Specificatii</a:t>
            </a:r>
            <a:endParaRPr kumimoji="0" lang="en-GB" sz="2800" b="0" strike="noStrike" kern="0" cap="none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GB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PT-HG/PXW | 21/09/2017</a:t>
            </a:r>
            <a:endParaRPr kumimoji="0" lang="en-GB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2017. All rights reserved, also regarding any disposal, exploitation, reproduction, editing, distribution, as well as in the event of applications for industrial property rights.</a:t>
            </a:r>
            <a:endParaRPr kumimoji="0" lang="en-GB" sz="600" b="0" i="0" u="none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6</a:t>
            </a:r>
            <a:endParaRPr kumimoji="0" lang="en-GB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3090" y="1036320"/>
            <a:ext cx="3330482" cy="419172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632365707"/>
              </p:ext>
            </p:extLst>
          </p:nvPr>
        </p:nvGraphicFramePr>
        <p:xfrm>
          <a:off x="4270248" y="602601"/>
          <a:ext cx="6440932" cy="4906039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3220466">
                  <a:extLst>
                    <a:ext uri="{9D8B030D-6E8A-4147-A177-3AD203B41FA5}">
                      <a16:colId xmlns:a16="http://schemas.microsoft.com/office/drawing/2014/main" val="1970235770"/>
                    </a:ext>
                  </a:extLst>
                </a:gridCol>
                <a:gridCol w="3220466">
                  <a:extLst>
                    <a:ext uri="{9D8B030D-6E8A-4147-A177-3AD203B41FA5}">
                      <a16:colId xmlns:a16="http://schemas.microsoft.com/office/drawing/2014/main" val="3558361482"/>
                    </a:ext>
                  </a:extLst>
                </a:gridCol>
              </a:tblGrid>
              <a:tr h="532151">
                <a:tc>
                  <a:txBody>
                    <a:bodyPr/>
                    <a:lstStyle/>
                    <a:p>
                      <a:r>
                        <a:rPr lang="en-GB" b="1" dirty="0" err="1"/>
                        <a:t>Baterie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3.6V Lithium 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648643"/>
                  </a:ext>
                </a:extLst>
              </a:tr>
              <a:tr h="532151">
                <a:tc>
                  <a:txBody>
                    <a:bodyPr/>
                    <a:lstStyle/>
                    <a:p>
                      <a:r>
                        <a:rPr lang="en-GB" b="1" dirty="0" err="1"/>
                        <a:t>Incarcator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USB (5V)</a:t>
                      </a:r>
                      <a:r>
                        <a:rPr lang="en-GB" baseline="0" dirty="0"/>
                        <a:t> 1.0 Ah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7560"/>
                  </a:ext>
                </a:extLst>
              </a:tr>
              <a:tr h="532151">
                <a:tc>
                  <a:txBody>
                    <a:bodyPr/>
                    <a:lstStyle/>
                    <a:p>
                      <a:r>
                        <a:rPr lang="en-GB" b="1" dirty="0" err="1"/>
                        <a:t>Durata</a:t>
                      </a:r>
                      <a:r>
                        <a:rPr lang="en-GB" b="1" baseline="0" dirty="0"/>
                        <a:t> de </a:t>
                      </a:r>
                      <a:r>
                        <a:rPr lang="en-GB" b="1" baseline="0" dirty="0" err="1"/>
                        <a:t>incarcare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180</a:t>
                      </a:r>
                      <a:r>
                        <a:rPr lang="en-GB" baseline="0" dirty="0"/>
                        <a:t> minute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363014"/>
                  </a:ext>
                </a:extLst>
              </a:tr>
              <a:tr h="532151">
                <a:tc>
                  <a:txBody>
                    <a:bodyPr/>
                    <a:lstStyle/>
                    <a:p>
                      <a:r>
                        <a:rPr lang="en-GB" b="1" dirty="0" err="1"/>
                        <a:t>Durata</a:t>
                      </a:r>
                      <a:r>
                        <a:rPr lang="en-GB" b="1" baseline="0" dirty="0"/>
                        <a:t> de </a:t>
                      </a:r>
                      <a:r>
                        <a:rPr lang="en-GB" b="1" baseline="0" dirty="0" err="1"/>
                        <a:t>functionare</a:t>
                      </a:r>
                      <a:r>
                        <a:rPr lang="en-GB" b="1" baseline="0" dirty="0"/>
                        <a:t>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 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47941"/>
                  </a:ext>
                </a:extLst>
              </a:tr>
              <a:tr h="559237">
                <a:tc>
                  <a:txBody>
                    <a:bodyPr/>
                    <a:lstStyle/>
                    <a:p>
                      <a:r>
                        <a:rPr lang="en-GB" b="1" dirty="0" err="1"/>
                        <a:t>Ciclu</a:t>
                      </a:r>
                      <a:r>
                        <a:rPr lang="en-GB" b="1" dirty="0"/>
                        <a:t> de </a:t>
                      </a:r>
                      <a:r>
                        <a:rPr lang="en-GB" b="1" dirty="0" err="1"/>
                        <a:t>utilizare</a:t>
                      </a:r>
                      <a:r>
                        <a:rPr lang="en-GB" b="1" dirty="0"/>
                        <a:t> la o </a:t>
                      </a:r>
                      <a:r>
                        <a:rPr lang="en-GB" b="1" dirty="0" err="1"/>
                        <a:t>incarcare</a:t>
                      </a:r>
                      <a:r>
                        <a:rPr lang="en-GB" b="1" dirty="0"/>
                        <a:t> a </a:t>
                      </a:r>
                      <a:r>
                        <a:rPr lang="en-GB" b="1" dirty="0" err="1"/>
                        <a:t>bateriei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105m² (~35 </a:t>
                      </a:r>
                      <a:r>
                        <a:rPr lang="en-GB" dirty="0" err="1"/>
                        <a:t>ferestre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300993"/>
                  </a:ext>
                </a:extLst>
              </a:tr>
              <a:tr h="543209">
                <a:tc>
                  <a:txBody>
                    <a:bodyPr/>
                    <a:lstStyle/>
                    <a:p>
                      <a:r>
                        <a:rPr lang="en-GB" b="1" dirty="0" err="1"/>
                        <a:t>Inaltime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368344"/>
                  </a:ext>
                </a:extLst>
              </a:tr>
              <a:tr h="532151">
                <a:tc>
                  <a:txBody>
                    <a:bodyPr/>
                    <a:lstStyle/>
                    <a:p>
                      <a:r>
                        <a:rPr lang="en-GB" b="1" dirty="0" err="1"/>
                        <a:t>Lungimea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lamelei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266mm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23975"/>
                  </a:ext>
                </a:extLst>
              </a:tr>
              <a:tr h="559237">
                <a:tc>
                  <a:txBody>
                    <a:bodyPr/>
                    <a:lstStyle/>
                    <a:p>
                      <a:r>
                        <a:rPr lang="en-GB" b="1" dirty="0"/>
                        <a:t>Capacitate</a:t>
                      </a:r>
                      <a:r>
                        <a:rPr lang="en-GB" b="1" baseline="0" dirty="0"/>
                        <a:t> de </a:t>
                      </a:r>
                      <a:r>
                        <a:rPr lang="en-GB" b="1" baseline="0" dirty="0" err="1"/>
                        <a:t>stocare</a:t>
                      </a:r>
                      <a:r>
                        <a:rPr lang="en-GB" b="1" baseline="0" dirty="0"/>
                        <a:t> a </a:t>
                      </a:r>
                      <a:r>
                        <a:rPr lang="en-GB" b="1" baseline="0" dirty="0" err="1"/>
                        <a:t>apei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murdare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83076"/>
                  </a:ext>
                </a:extLst>
              </a:tr>
              <a:tr h="532151">
                <a:tc>
                  <a:txBody>
                    <a:bodyPr/>
                    <a:lstStyle/>
                    <a:p>
                      <a:r>
                        <a:rPr lang="en-GB" b="1" dirty="0" err="1"/>
                        <a:t>Greutate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0,7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3187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713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kern="0" dirty="0">
                <a:solidFill>
                  <a:srgbClr val="00B0F0"/>
                </a:solidFill>
              </a:rPr>
              <a:t>3. </a:t>
            </a:r>
            <a:r>
              <a:rPr lang="en-GB" sz="2800" kern="0" dirty="0" err="1">
                <a:solidFill>
                  <a:srgbClr val="00B0F0"/>
                </a:solidFill>
              </a:rPr>
              <a:t>Continutul</a:t>
            </a:r>
            <a:r>
              <a:rPr lang="en-GB" sz="2800" kern="0" dirty="0">
                <a:solidFill>
                  <a:srgbClr val="00B0F0"/>
                </a:solidFill>
              </a:rPr>
              <a:t> </a:t>
            </a:r>
            <a:r>
              <a:rPr lang="en-GB" sz="2800" kern="0" dirty="0" err="1">
                <a:solidFill>
                  <a:srgbClr val="00B0F0"/>
                </a:solidFill>
              </a:rPr>
              <a:t>pachetului</a:t>
            </a:r>
            <a:r>
              <a:rPr lang="en-GB" sz="2800" kern="0" dirty="0">
                <a:solidFill>
                  <a:srgbClr val="00B0F0"/>
                </a:solidFill>
              </a:rPr>
              <a:t> de </a:t>
            </a:r>
            <a:r>
              <a:rPr lang="en-GB" sz="2800" kern="0" dirty="0" err="1">
                <a:solidFill>
                  <a:srgbClr val="00B0F0"/>
                </a:solidFill>
              </a:rPr>
              <a:t>produs</a:t>
            </a:r>
            <a:endParaRPr kumimoji="0" lang="en-GB" sz="2800" b="0" strike="noStrike" kern="0" cap="none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GB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PT-HG/PXW | 21/09/2017</a:t>
            </a:r>
            <a:endParaRPr kumimoji="0" lang="en-GB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2017. All rights reserved, also regarding any disposal, exploitation, reproduction, editing, distribution, as well as in the event of applications for industrial property rights.</a:t>
            </a:r>
            <a:endParaRPr kumimoji="0" lang="en-GB" sz="600" b="0" i="0" u="none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7</a:t>
            </a:r>
            <a:endParaRPr kumimoji="0" lang="en-GB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10993789"/>
              </p:ext>
            </p:extLst>
          </p:nvPr>
        </p:nvGraphicFramePr>
        <p:xfrm>
          <a:off x="4971310" y="1507774"/>
          <a:ext cx="5739870" cy="236740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739870">
                  <a:extLst>
                    <a:ext uri="{9D8B030D-6E8A-4147-A177-3AD203B41FA5}">
                      <a16:colId xmlns:a16="http://schemas.microsoft.com/office/drawing/2014/main" val="983171498"/>
                    </a:ext>
                  </a:extLst>
                </a:gridCol>
              </a:tblGrid>
              <a:tr h="309908">
                <a:tc>
                  <a:txBody>
                    <a:bodyPr/>
                    <a:lstStyle/>
                    <a:p>
                      <a:r>
                        <a:rPr lang="en-GB" dirty="0"/>
                        <a:t>Package</a:t>
                      </a:r>
                      <a:r>
                        <a:rPr lang="en-GB" baseline="0" dirty="0"/>
                        <a:t> includes: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41799"/>
                  </a:ext>
                </a:extLst>
              </a:tr>
              <a:tr h="309908">
                <a:tc>
                  <a:txBody>
                    <a:bodyPr/>
                    <a:lstStyle/>
                    <a:p>
                      <a:pPr marL="285750" indent="-285750">
                        <a:buFont typeface="Bosch Office Sans" pitchFamily="2" charset="0"/>
                        <a:buChar char="☑"/>
                      </a:pPr>
                      <a:r>
                        <a:rPr lang="en-GB" baseline="0" dirty="0" err="1"/>
                        <a:t>GlassVAC</a:t>
                      </a:r>
                      <a:r>
                        <a:rPr lang="en-GB" baseline="0" dirty="0"/>
                        <a:t> cu </a:t>
                      </a:r>
                      <a:r>
                        <a:rPr lang="en-GB" baseline="0" dirty="0" err="1"/>
                        <a:t>lamela</a:t>
                      </a:r>
                      <a:r>
                        <a:rPr lang="en-GB" baseline="0" dirty="0"/>
                        <a:t> de 266mm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528626"/>
                  </a:ext>
                </a:extLst>
              </a:tr>
              <a:tr h="309908">
                <a:tc>
                  <a:txBody>
                    <a:bodyPr/>
                    <a:lstStyle/>
                    <a:p>
                      <a:pPr marL="285750" indent="-285750">
                        <a:buFont typeface="Bosch Office Sans" pitchFamily="2" charset="0"/>
                        <a:buChar char="☑"/>
                      </a:pPr>
                      <a:r>
                        <a:rPr lang="en-GB" dirty="0"/>
                        <a:t>Recipient spray cu </a:t>
                      </a:r>
                      <a:r>
                        <a:rPr lang="en-GB" dirty="0" err="1"/>
                        <a:t>tesatura</a:t>
                      </a:r>
                      <a:r>
                        <a:rPr lang="en-GB" dirty="0"/>
                        <a:t> de </a:t>
                      </a:r>
                      <a:r>
                        <a:rPr lang="en-GB" dirty="0" err="1"/>
                        <a:t>microfibra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70954"/>
                  </a:ext>
                </a:extLst>
              </a:tr>
              <a:tr h="309908">
                <a:tc>
                  <a:txBody>
                    <a:bodyPr/>
                    <a:lstStyle/>
                    <a:p>
                      <a:pPr marL="285750" indent="-285750">
                        <a:buFont typeface="Bosch Office Sans" pitchFamily="2" charset="0"/>
                        <a:buChar char="☑"/>
                      </a:pPr>
                      <a:r>
                        <a:rPr lang="en-GB" dirty="0" err="1"/>
                        <a:t>Duza</a:t>
                      </a:r>
                      <a:r>
                        <a:rPr lang="en-GB" baseline="0" dirty="0"/>
                        <a:t> de </a:t>
                      </a:r>
                      <a:r>
                        <a:rPr lang="en-GB" baseline="0" dirty="0" err="1"/>
                        <a:t>aspirare</a:t>
                      </a:r>
                      <a:r>
                        <a:rPr lang="en-GB" baseline="0" dirty="0"/>
                        <a:t> cu </a:t>
                      </a:r>
                      <a:r>
                        <a:rPr lang="en-GB" baseline="0" dirty="0" err="1"/>
                        <a:t>lamele</a:t>
                      </a:r>
                      <a:r>
                        <a:rPr lang="en-GB" baseline="0" dirty="0"/>
                        <a:t> de 133 mm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015510"/>
                  </a:ext>
                </a:extLst>
              </a:tr>
              <a:tr h="309908">
                <a:tc>
                  <a:txBody>
                    <a:bodyPr/>
                    <a:lstStyle/>
                    <a:p>
                      <a:pPr marL="285750" indent="-285750">
                        <a:buFont typeface="Bosch Office Sans" pitchFamily="2" charset="0"/>
                        <a:buChar char="☑"/>
                      </a:pPr>
                      <a:r>
                        <a:rPr lang="en-GB" dirty="0" err="1"/>
                        <a:t>Tesatura</a:t>
                      </a:r>
                      <a:r>
                        <a:rPr lang="en-GB" dirty="0"/>
                        <a:t> de </a:t>
                      </a:r>
                      <a:r>
                        <a:rPr lang="en-GB" dirty="0" err="1"/>
                        <a:t>microfibra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aditionala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00551"/>
                  </a:ext>
                </a:extLst>
              </a:tr>
              <a:tr h="309908">
                <a:tc>
                  <a:txBody>
                    <a:bodyPr/>
                    <a:lstStyle/>
                    <a:p>
                      <a:pPr marL="285750" indent="-285750">
                        <a:buFont typeface="Bosch Office Sans" pitchFamily="2" charset="0"/>
                        <a:buChar char="☑"/>
                      </a:pPr>
                      <a:r>
                        <a:rPr lang="en-GB" dirty="0" err="1"/>
                        <a:t>Manseta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atasabila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95509"/>
                  </a:ext>
                </a:extLst>
              </a:tr>
              <a:tr h="310259">
                <a:tc>
                  <a:txBody>
                    <a:bodyPr/>
                    <a:lstStyle/>
                    <a:p>
                      <a:pPr marL="285750" indent="-285750">
                        <a:buFont typeface="Bosch Office Sans" pitchFamily="2" charset="0"/>
                        <a:buChar char="☑"/>
                      </a:pPr>
                      <a:r>
                        <a:rPr lang="en-GB" dirty="0" err="1"/>
                        <a:t>Incarcator</a:t>
                      </a:r>
                      <a:r>
                        <a:rPr lang="en-GB" dirty="0"/>
                        <a:t> 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07446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498610"/>
            <a:ext cx="4617720" cy="2576201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kern="0" dirty="0">
                <a:solidFill>
                  <a:srgbClr val="00B0F0"/>
                </a:solidFill>
              </a:rPr>
              <a:t>4.</a:t>
            </a:r>
            <a:r>
              <a:rPr kumimoji="0" lang="en-GB" sz="2800" b="0" strike="noStrike" kern="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GB" sz="2800" b="0" strike="noStrike" kern="0" cap="none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Recomandari</a:t>
            </a:r>
            <a:r>
              <a:rPr kumimoji="0" lang="en-GB" sz="2800" b="0" strike="noStrike" kern="0" cap="none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de </a:t>
            </a:r>
            <a:r>
              <a:rPr kumimoji="0" lang="en-GB" sz="2800" b="0" strike="noStrike" kern="0" cap="none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utilizare</a:t>
            </a:r>
            <a:endParaRPr kumimoji="0" lang="en-GB" sz="2800" b="0" strike="noStrike" kern="0" cap="none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GB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PT-HG/PXW | 21/09/2017</a:t>
            </a:r>
            <a:endParaRPr kumimoji="0" lang="en-GB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2017. All rights reserved, also regarding any disposal, exploitation, reproduction, editing, distribution, as well as in the event of applications for industrial property rights.</a:t>
            </a:r>
            <a:endParaRPr kumimoji="0" lang="en-GB" sz="600" b="0" i="0" u="none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8</a:t>
            </a:r>
            <a:endParaRPr kumimoji="0" lang="en-GB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05504" y="3276988"/>
            <a:ext cx="2192310" cy="2239076"/>
            <a:chOff x="353201" y="3224464"/>
            <a:chExt cx="2192310" cy="2239076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353201" y="3224464"/>
              <a:ext cx="2192310" cy="22390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/>
            <p:cNvSpPr txBox="1"/>
            <p:nvPr>
              <p:custDataLst>
                <p:tags r:id="rId18"/>
              </p:custDataLst>
            </p:nvPr>
          </p:nvSpPr>
          <p:spPr>
            <a:xfrm>
              <a:off x="593090" y="3481101"/>
              <a:ext cx="1465539" cy="2609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auto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</a:pPr>
              <a:r>
                <a:rPr lang="en-GB" b="1" kern="0" dirty="0" err="1">
                  <a:solidFill>
                    <a:schemeClr val="bg1"/>
                  </a:solidFill>
                </a:rPr>
                <a:t>Parbrize</a:t>
              </a:r>
              <a:endParaRPr lang="en-GB" b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88927" y="1108438"/>
            <a:ext cx="2435991" cy="2053026"/>
            <a:chOff x="4347267" y="3248656"/>
            <a:chExt cx="2236556" cy="2223502"/>
          </a:xfrm>
        </p:grpSpPr>
        <p:pic>
          <p:nvPicPr>
            <p:cNvPr id="21" name="Picture 2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4347267" y="3248656"/>
              <a:ext cx="2236556" cy="22235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/>
            <p:cNvSpPr txBox="1"/>
            <p:nvPr>
              <p:custDataLst>
                <p:tags r:id="rId16"/>
              </p:custDataLst>
            </p:nvPr>
          </p:nvSpPr>
          <p:spPr>
            <a:xfrm>
              <a:off x="4477630" y="3643073"/>
              <a:ext cx="1164082" cy="1996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auto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</a:pPr>
              <a:r>
                <a:rPr lang="en-GB" b="1" kern="0" dirty="0" err="1">
                  <a:solidFill>
                    <a:schemeClr val="bg1"/>
                  </a:solidFill>
                </a:rPr>
                <a:t>Faianta</a:t>
              </a:r>
              <a:endParaRPr lang="en-GB" b="1" kern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2" descr="\\psf\Home\Documents\PROJEKTE\Ketchum-Pleon\Bosch\04 Garten PKs\03 – 27.07.2017\Bilder\Easy Glass Vac\2_Anwendung_EasyGlassVac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1" t="11704" r="17848" b="9139"/>
          <a:stretch/>
        </p:blipFill>
        <p:spPr bwMode="auto">
          <a:xfrm>
            <a:off x="703151" y="1000760"/>
            <a:ext cx="2179232" cy="20103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>
            <p:custDataLst>
              <p:tags r:id="rId9"/>
            </p:custDataLst>
          </p:nvPr>
        </p:nvSpPr>
        <p:spPr>
          <a:xfrm>
            <a:off x="1763352" y="2671393"/>
            <a:ext cx="1164082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b="1" kern="0" dirty="0" err="1">
                <a:solidFill>
                  <a:schemeClr val="bg1"/>
                </a:solidFill>
              </a:rPr>
              <a:t>Ferestre</a:t>
            </a:r>
            <a:endParaRPr lang="en-GB" b="1" kern="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22110" y="1030601"/>
            <a:ext cx="3738748" cy="2010358"/>
            <a:chOff x="2290996" y="3185492"/>
            <a:chExt cx="5169166" cy="2933851"/>
          </a:xfrm>
        </p:grpSpPr>
        <p:pic>
          <p:nvPicPr>
            <p:cNvPr id="2" name="Picture 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2290996" y="3185492"/>
              <a:ext cx="5169166" cy="2933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>
              <p:custDataLst>
                <p:tags r:id="rId14"/>
              </p:custDataLst>
            </p:nvPr>
          </p:nvSpPr>
          <p:spPr>
            <a:xfrm>
              <a:off x="2516981" y="3835718"/>
              <a:ext cx="2326219" cy="4528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auto">
                <a:lnSpc>
                  <a:spcPts val="2300"/>
                </a:lnSpc>
                <a:spcBef>
                  <a:spcPts val="500"/>
                </a:spcBef>
                <a:spcAft>
                  <a:spcPts val="0"/>
                </a:spcAft>
              </a:pPr>
              <a:r>
                <a:rPr lang="en-GB" b="1" kern="0" dirty="0" err="1">
                  <a:solidFill>
                    <a:schemeClr val="bg1"/>
                  </a:solidFill>
                </a:rPr>
                <a:t>Cabine</a:t>
              </a:r>
              <a:r>
                <a:rPr lang="en-GB" b="1" kern="0" dirty="0">
                  <a:solidFill>
                    <a:schemeClr val="bg1"/>
                  </a:solidFill>
                </a:rPr>
                <a:t> de </a:t>
              </a:r>
              <a:r>
                <a:rPr lang="en-GB" b="1" kern="0" dirty="0" err="1">
                  <a:solidFill>
                    <a:schemeClr val="bg1"/>
                  </a:solidFill>
                </a:rPr>
                <a:t>dus</a:t>
              </a:r>
              <a:endParaRPr lang="en-GB" b="1" kern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057022" y="3349543"/>
            <a:ext cx="4166988" cy="223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7909608" y="5232546"/>
            <a:ext cx="1164082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b="1" kern="0" dirty="0" err="1">
                <a:solidFill>
                  <a:schemeClr val="bg1"/>
                </a:solidFill>
              </a:rPr>
              <a:t>Oglinzi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8230915" y="5180022"/>
            <a:ext cx="1436780" cy="188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300"/>
              </a:lnSpc>
              <a:spcBef>
                <a:spcPts val="500"/>
              </a:spcBef>
              <a:spcAft>
                <a:spcPts val="0"/>
              </a:spcAft>
            </a:pPr>
            <a:endParaRPr lang="en-GB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70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rmAutofit/>
          </a:bodyPr>
          <a:lstStyle/>
          <a:p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0260" cy="617093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20" y="0"/>
            <a:ext cx="129540" cy="617093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153867" y="1482571"/>
            <a:ext cx="10083405" cy="2201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Multumim</a:t>
            </a:r>
            <a:r>
              <a: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pentru</a:t>
            </a:r>
            <a:r>
              <a: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atentie</a:t>
            </a:r>
            <a:r>
              <a: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!</a:t>
            </a:r>
            <a:endParaRPr kumimoji="0" lang="en-GB" sz="7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9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algn="ctr" defTabSz="91440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8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857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2057"/>
  <p:tag name="CFG.LAYOUT" val="BOSCH2"/>
  <p:tag name="CFG.CUSTOMERVERSION" val="9"/>
  <p:tag name="ML_1" val="PTLG_Stw"/>
  <p:tag name="ML_2" val="Bosch2.mcr"/>
  <p:tag name="ML_LAYOUT_RESOURCE" val="BOSCH2_16_9_NAVI.mcr"/>
  <p:tag name="FIELD.DATE.CONTENT" val="21/09/2017"/>
  <p:tag name="FIELD.DATE.VALUE" val="21/09/2017"/>
  <p:tag name="FIELD.CONF.SUFFIX.CONTENT" val="\n | "/>
  <p:tag name="FIELD.CONF.COMBOINDEX" val="0"/>
  <p:tag name="FIELD.REM_ABL.SUFFIX.CONTENT" val="&#10;\n"/>
  <p:tag name="FIELD.COPY.CONTENT" val="© Robert Bosch GmbH 2017. All rights reserved, also regarding any disposal, exploitation, reproduction, editing, distribution, as well as in the event of applications for industrial property rights."/>
  <p:tag name="FIELD.COPY.VALUE" val="© Robert Bosch GmbH 2017. All rights reserved, also regarding any disposal, exploitation, reproduction, editing, distribution, as well as in the event of applications for industrial property rights."/>
  <p:tag name="FIELD.COPY.COMBOINDEX" val="0"/>
  <p:tag name="FIELD.BGROUP.SUFFIX.CONTENT" val=" | "/>
  <p:tag name="FIELD.BGROUP.COMBOINDEX" val="0"/>
  <p:tag name="FIELD.CHAPTER.CONTENT" val="Header of section"/>
  <p:tag name="FIELD.CHAPTER.VALUE" val="Header of section"/>
  <p:tag name="FIELD.DPT.CONTENT" val="PT-HG/PXW"/>
  <p:tag name="FIELD.DPT.VALUE" val="PT-HG/PXW | "/>
  <p:tag name="FIELD.DPT.SUFFIX.CONTENT" val=" | "/>
  <p:tag name="MIWBCLNT.HOMEURL" val="C:\Program Files (x86)\eForms\FB\portal_index.htm"/>
  <p:tag name="FIELDS.INITIALIZED" val="1"/>
  <p:tag name="FIELD.DATE.COMBOINDEX" val="-2"/>
  <p:tag name="FIELD.REM_ABL.COMBOINDEX" val="-2"/>
  <p:tag name="FIELD.CHAPTER.COMBOINDEX" val="-2"/>
  <p:tag name="FIELD.REM_ANL.COMBOINDEX" val="-2"/>
  <p:tag name="FIELD.DPT.COMBOINDEX" val="-2"/>
  <p:tag name="CONFIG" val="BOSCH2"/>
  <p:tag name="CFG.VERSION" val="0"/>
  <p:tag name="CFG.LAYOUTID" val="Bosch Layout 16:9 with Navigation Bar (new colored style)"/>
  <p:tag name="CFG.LAYOUTRES" val="BOSCH2_16_9_NAVI"/>
  <p:tag name="MAPNAME" val="Map1"/>
  <p:tag name="LICENSEKEY" val="46504b9e-b1c9-48ed-967f-a36de42ae84b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COLORSETGROUPCLASSNAME" val="ColorSetGroup1"/>
  <p:tag name="SLIDEMASTERFONTSETGROUPCLASSNAME" val="FontSetGroup1"/>
  <p:tag name="SLIDEMASTERSTYLESETGROUPCLASSNAME" val="StyleSetGroup1"/>
  <p:tag name="SLIDEMASTERMODIFI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1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PT-HG/PXW"/>
  <p:tag name="FIELD.DPT.VALUE" val="PT-HG/PXW | "/>
  <p:tag name="FIELDS.INITIALIZED" val="1"/>
  <p:tag name="ML_1" val="PTLG_Stw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ETCLASSNAME" val="ColorSet1"/>
  <p:tag name="MLI" val="1"/>
  <p:tag name="SHAPESETGROUPCLASSNAME" val="ShapeSetGroup1"/>
  <p:tag name="SHAPESETCLASSNAME" val="TitleSupergraphic2"/>
  <p:tag name="COLORSETGROUPCLASSNAME" val="ColorSetGroup1"/>
  <p:tag name="FONTSETGROUPCLASSNAME" val="FontSetGroup1"/>
  <p:tag name="SHAPECLASSNAME" val="TitleOnTitleSlides"/>
  <p:tag name="SHAPECLASSPROTECTIONTYPE" val="3"/>
  <p:tag name="COLORS" val="-2;-2;-2;-2;-1;-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PT-HG/PXW"/>
  <p:tag name="FIELD.DPT.VALUE" val="PT-HG/PXW | "/>
  <p:tag name="FIELDS.INITIALIZED" val="1"/>
  <p:tag name="ML_1" val="PTLG_Stw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PT-HG/PXW"/>
  <p:tag name="FIELD.DPT.VALUE" val="PT-HG/PXW | "/>
  <p:tag name="FIELDS.INITIALIZED" val="1"/>
  <p:tag name="ML_1" val="PTLG_Stw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PT-HG/PXW"/>
  <p:tag name="FIELD.DPT.VALUE" val="PT-HG/PXW | "/>
  <p:tag name="FIELDS.INITIALIZED" val="1"/>
  <p:tag name="ML_1" val="PTLG_Stw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Black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Black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Black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Blac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PT-HG/PXW"/>
  <p:tag name="FIELD.DPT.VALUE" val="PT-HG/PXW | "/>
  <p:tag name="FIELDS.INITIALIZED" val="1"/>
  <p:tag name="ML_1" val="PTLG_Stw"/>
  <p:tag name="ML_2" val="Bosch2.mcr"/>
  <p:tag name="ML_LAYOUT_RESOURCE" val="BOSCH2_16_9_NAVI.mcr"/>
  <p:tag name="SHAPESETGROUPCLASSNAME" val="ShapeSetGroup1"/>
  <p:tag name="SHAPESETCLASSNAME" val="TitleSupergraphic2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PICTURE 3_SHAPECLASSPROTECTIONTYPE" val="15"/>
  <p:tag name="PICTURE 4_SHAPECLASSPROTECTIONTYPE" val="15"/>
  <p:tag name="SUBTITLE 2_SHAPECLASSPROTECTIONTYPE" val="0"/>
  <p:tag name="TITLE 1_SHAPECLASSPROTECTIONTYPE" val="3"/>
  <p:tag name="PICTURE 5_SHAPECLASSPROTECTIONTYPE" val="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upergraphic2"/>
  <p:tag name="COLORSETGROUPCLASSNAME" val="ColorSetGroup1"/>
  <p:tag name="FONTSETGROUPCLASSNAME" val="FontSetGroup1"/>
  <p:tag name="SHAPECLASSNAME" val="HiddenSubtitle"/>
  <p:tag name="SHAPECLASSPROTECTIONTYPE" val="0"/>
  <p:tag name="ML_SENDTOBACK" val=" 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ETCLASSNAME" val="ColorSet1"/>
  <p:tag name="MLI" val="1"/>
  <p:tag name="SHAPESETGROUPCLASSNAME" val="ShapeSetGroup1"/>
  <p:tag name="SHAPESETCLASSNAME" val="TitleSupergraphic2"/>
  <p:tag name="COLORSETGROUPCLASSNAME" val="ColorSetGroup1"/>
  <p:tag name="FONTSETGROUPCLASSNAME" val="FontSetGroup1"/>
  <p:tag name="SHAPECLASSNAME" val="TitleOnTitleSlides"/>
  <p:tag name="SHAPECLASSPROTECTIONTYPE" val="3"/>
  <p:tag name="COLORS" val="-2;-2;-2;-2;-1;-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1"/>
  <p:tag name="FONTSETGROUPCLASSNAME" val="FontSetGroup1"/>
  <p:tag name="SHAPECLASSFILE" val="Bosch-Supergraphic-P2-16-9.png"/>
  <p:tag name="ML_SENDTOBACK" val=" 1"/>
  <p:tag name="MLI" val="1"/>
  <p:tag name="SHAPECLASSNAME" val="Supergraphic2"/>
  <p:tag name="SHAPECLASSPROTECTIONTYPE" val="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1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1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1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1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iddenSubtitle"/>
  <p:tag name="SHAPECLASSPROTECTIONTYPE" val="0"/>
  <p:tag name="ML_SENDTOBACK" val=" 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" val="-2;-2;-2;-2;White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TitleOnTitleSlides"/>
  <p:tag name="SHAPECLASSPROTECTIONTYPE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PT-HG/PXW"/>
  <p:tag name="FIELD.DPT.VALUE" val="PT-HG/PXW | "/>
  <p:tag name="FIELDS.INITIALIZED" val="1"/>
  <p:tag name="ML_1" val="PTLG_Stw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PT-HG/PXW"/>
  <p:tag name="FIELD.DPT.VALUE" val="PT-HG/PXW | "/>
  <p:tag name="FIELDS.INITIALIZED" val="1"/>
  <p:tag name="ML_1" val="PTLG_Stw"/>
  <p:tag name="ML_2" val="Bosch2.mcr"/>
  <p:tag name="ML_LAYOUT_RESOURCE" val="BOSCH2_16_9_NAVI.mcr"/>
  <p:tag name="SHAPESETGROUPCLASSNAME" val="ShapeSetGroup1"/>
  <p:tag name="SHAPESETCLASSNAME" val="TitleSupergraphic2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PICTURE 3_SHAPECLASSPROTECTIONTYPE" val="15"/>
  <p:tag name="PICTURE 4_SHAPECLASSPROTECTIONTYPE" val="15"/>
  <p:tag name="SUBTITLE 2_SHAPECLASSPROTECTIONTYPE" val="0"/>
  <p:tag name="TITLE 1_SHAPECLASSPROTECTIONTYPE" val="3"/>
  <p:tag name="PICTURE 5_SHAPECLASSPROTECTIONTYP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upergraphic2"/>
  <p:tag name="COLORSETGROUPCLASSNAME" val="ColorSetGroup1"/>
  <p:tag name="FONTSETGROUPCLASSNAME" val="FontSetGroup1"/>
  <p:tag name="SHAPECLASSNAME" val="HiddenSubtitle"/>
  <p:tag name="SHAPECLASSPROTECTIONTYPE" val="0"/>
  <p:tag name="ML_SENDTOBACK" val=" 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PT-HG/PXW"/>
  <p:tag name="FIELD.DPT.VALUE" val="PT-HG/PXW | "/>
  <p:tag name="FIELDS.INITIALIZED" val="1"/>
  <p:tag name="ML_1" val="PTLG_Stw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Chapterbox"/>
  <p:tag name="SHAPECLASSPROTECTIONTYPE" val="25"/>
  <p:tag name="COLORS" val="-2;-2;-2;-2;-1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1"/>
  <p:tag name="FONTSETGROUPCLASSNAME" val="FontSetGroup1"/>
  <p:tag name="SHAPECLASSFILE" val="Bosch-Supergraphic-P2-16-9.png"/>
  <p:tag name="ML_SENDTOBACK" val=" 1"/>
  <p:tag name="MLI" val="1"/>
  <p:tag name="SHAPECLASSNAME" val="Supergraphic2"/>
  <p:tag name="SHAPECLASSPROTECTIONTYPE" val="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itleOnSlides"/>
  <p:tag name="SHAPECLASSPROTECTIONTYPE" val="9"/>
  <p:tag name="COLORS" val="-2;-2;-2;-2;-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PT-HG/PXW"/>
  <p:tag name="FIELD.DPT.VALUE" val="PT-HG/PXW | "/>
  <p:tag name="FIELDS.INITIALIZED" val="1"/>
  <p:tag name="ML_1" val="PTLG_Stw"/>
  <p:tag name="ML_2" val="Bosch2.mcr"/>
  <p:tag name="ML_LAYOUT_RESOURCE" val="BOSCH2_16_9_NAVI.mcr"/>
  <p:tag name="SHAPESETGROUPCLASSNAME" val="ShapeSetGroup1"/>
  <p:tag name="SHAPESETCLASSNAME" val="TitleOnly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2_SHAPECLASSPROTECTIONTYPE" val="31"/>
  <p:tag name="RECTANGLE 3_SHAPECLASSPROTECTIONTYPE" val="3"/>
  <p:tag name="RECTANGLE 4_SHAPECLASSPROTECTIONTYPE" val="63"/>
  <p:tag name="RECTANGLE 5_SHAPECLASSPROTECTIONTYPE" val="63"/>
  <p:tag name="RECTANGLE 6_SHAPECLASSPROTECTIONTYPE" val="63"/>
  <p:tag name="TEXTBOX 7_SHAPECLASSPROTECTIONTYPE" val="25"/>
  <p:tag name="TITLE 1_SHAPECLASSPROTECTIONTYPE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1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Attachment"/>
  <p:tag name="SHAPECLASSPROTECTIONTYPE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Navbar"/>
  <p:tag name="SHAPECLASSPROTECTIONTYPE" val="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Primary"/>
  <p:tag name="FONTCOLOR2" val="Primary"/>
  <p:tag name="RUNS.FONT" val="2"/>
  <p:tag name="COLORSETCLASSNAME" val="ColorSet2"/>
  <p:tag name="MLI" val="1"/>
  <p:tag name="SHAPESETGROUPCLASSNAME" val="ShapeSetGroup1"/>
  <p:tag name="SHAPESETCLASSNAME" val="TitleOnly"/>
  <p:tag name="COLORSETGROUPCLASSNAME" val="ColorSetGroup1"/>
  <p:tag name="FONTSETGROUPCLASSNAME" val="FontSetGroup1"/>
  <p:tag name="SHAPECLASSNAME" val="TitleOnSlides"/>
  <p:tag name="SHAPECLASSPROTECTIONTYPE" val="9"/>
  <p:tag name="COLORS" val="-2;-2;-2;-2;-3;-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heme/theme1.xml><?xml version="1.0" encoding="utf-8"?>
<a:theme xmlns:a="http://schemas.openxmlformats.org/drawingml/2006/main" name="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Custom 1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ct val="107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Bosch2016.potx" id="{E6E424A2-CDFE-4FF3-B632-69E2B49B4471}" vid="{8DB00A46-DBD2-41A3-9952-545226F8B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671</Words>
  <Application>Microsoft Macintosh PowerPoint</Application>
  <PresentationFormat>Custom</PresentationFormat>
  <Paragraphs>115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Bosch Office Sans</vt:lpstr>
      <vt:lpstr>Calibri</vt:lpstr>
      <vt:lpstr>Wingdings</vt:lpstr>
      <vt:lpstr>Wingdings 3</vt:lpstr>
      <vt:lpstr>Bosch</vt:lpstr>
      <vt:lpstr>   </vt:lpstr>
      <vt:lpstr>PowerPoint Presentation</vt:lpstr>
      <vt:lpstr>PowerPoint Presentation</vt:lpstr>
      <vt:lpstr>Stergator utilizat si in  tehnologia automotive Bosch </vt:lpstr>
      <vt:lpstr>Tehnologie Aerotwin Bosch </vt:lpstr>
      <vt:lpstr>PowerPoint Presentation</vt:lpstr>
      <vt:lpstr>PowerPoint Presentation</vt:lpstr>
      <vt:lpstr>PowerPoint Presentation</vt:lpstr>
      <vt:lpstr>   </vt:lpstr>
    </vt:vector>
  </TitlesOfParts>
  <Company>BOSCH Group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information package</dc:title>
  <dc:creator>FIXED-TERM Tripp Sam (PT-HG/PXW)</dc:creator>
  <cp:lastModifiedBy>Microsoft Office User</cp:lastModifiedBy>
  <cp:revision>235</cp:revision>
  <dcterms:created xsi:type="dcterms:W3CDTF">2017-09-21T07:34:09Z</dcterms:created>
  <dcterms:modified xsi:type="dcterms:W3CDTF">2018-06-07T14:19:31Z</dcterms:modified>
</cp:coreProperties>
</file>