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handoutMasterIdLst>
    <p:handoutMasterId r:id="rId19"/>
  </p:handoutMasterIdLst>
  <p:sldIdLst>
    <p:sldId id="301" r:id="rId6"/>
    <p:sldId id="307" r:id="rId7"/>
    <p:sldId id="312" r:id="rId8"/>
    <p:sldId id="361" r:id="rId9"/>
    <p:sldId id="363" r:id="rId10"/>
    <p:sldId id="366" r:id="rId11"/>
    <p:sldId id="364" r:id="rId12"/>
    <p:sldId id="324" r:id="rId13"/>
    <p:sldId id="325" r:id="rId14"/>
    <p:sldId id="334" r:id="rId15"/>
    <p:sldId id="348" r:id="rId16"/>
    <p:sldId id="367" r:id="rId17"/>
  </p:sldIdLst>
  <p:sldSz cx="10969625" cy="6170613"/>
  <p:notesSz cx="6858000" cy="9144000"/>
  <p:custDataLst>
    <p:tags r:id="rId2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buFontTx/>
      <a:buNone/>
      <a:defRPr lang="de-DE" sz="1800" b="0" i="0" u="none" kern="1200">
        <a:solidFill>
          <a:schemeClr val="tx1"/>
        </a:solidFill>
        <a:latin typeface="Bosch Office Sans" pitchFamily="2" charset="0"/>
        <a:ea typeface="+mn-ea"/>
        <a:cs typeface="+mn-cs"/>
      </a:defRPr>
    </a:lvl1pPr>
    <a:lvl2pPr marL="4569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9139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3709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8278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284857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741828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3198800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655771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55" userDrawn="1">
          <p15:clr>
            <a:srgbClr val="A4A3A4"/>
          </p15:clr>
        </p15:guide>
        <p15:guide id="2" orient="horz" pos="1920" userDrawn="1">
          <p15:clr>
            <a:srgbClr val="A4A3A4"/>
          </p15:clr>
        </p15:guide>
        <p15:guide id="3" pos="6815" userDrawn="1">
          <p15:clr>
            <a:srgbClr val="A4A3A4"/>
          </p15:clr>
        </p15:guide>
        <p15:guide id="4" pos="95" userDrawn="1">
          <p15:clr>
            <a:srgbClr val="A4A3A4"/>
          </p15:clr>
        </p15:guide>
        <p15:guide id="5" orient="horz" pos="672" userDrawn="1">
          <p15:clr>
            <a:srgbClr val="A4A3A4"/>
          </p15:clr>
        </p15:guide>
        <p15:guide id="6" orient="horz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27E"/>
    <a:srgbClr val="A80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66" y="41"/>
      </p:cViewPr>
      <p:guideLst>
        <p:guide pos="3455"/>
        <p:guide orient="horz" pos="1920"/>
        <p:guide pos="6815"/>
        <p:guide pos="95"/>
        <p:guide orient="horz" pos="672"/>
        <p:guide orient="horz"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D15D-095F-4EC6-A7D5-5BAB9AE5B8FF}" type="datetimeFigureOut">
              <a:rPr lang="de-DE" smtClean="0"/>
              <a:t>06.03.2019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89409-F12C-4E0A-9FDA-61EF96DE5E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28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C5D8-E865-42B7-858B-10AEBA13794B}" type="datetimeFigureOut">
              <a:rPr lang="de-DE" smtClean="0"/>
              <a:t>06.03.2019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45BF-6588-4474-8AD6-CF73EC417D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92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45BF-6588-4474-8AD6-CF73EC417D5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5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270000" cy="127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itchFamily="2" charset="0"/>
              </a:defRPr>
            </a:lvl1pPr>
            <a:lvl2pPr marL="411358" indent="0" algn="ctr">
              <a:buNone/>
              <a:defRPr sz="1799"/>
            </a:lvl2pPr>
            <a:lvl3pPr marL="822716" indent="0" algn="ctr">
              <a:buNone/>
              <a:defRPr sz="1619"/>
            </a:lvl3pPr>
            <a:lvl4pPr marL="1234075" indent="0" algn="ctr">
              <a:buNone/>
              <a:defRPr sz="1440"/>
            </a:lvl4pPr>
            <a:lvl5pPr marL="1645433" indent="0" algn="ctr">
              <a:buNone/>
              <a:defRPr sz="1440"/>
            </a:lvl5pPr>
            <a:lvl6pPr marL="2056792" indent="0" algn="ctr">
              <a:buNone/>
              <a:defRPr sz="1440"/>
            </a:lvl6pPr>
            <a:lvl7pPr marL="2468150" indent="0" algn="ctr">
              <a:buNone/>
              <a:defRPr sz="1440"/>
            </a:lvl7pPr>
            <a:lvl8pPr marL="2879509" indent="0" algn="ctr">
              <a:buNone/>
              <a:defRPr sz="1440"/>
            </a:lvl8pPr>
            <a:lvl9pPr marL="3290867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" y="259080"/>
            <a:ext cx="9872980" cy="520446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0" b="0" i="0" u="none" cap="all" spc="0">
                <a:solidFill>
                  <a:srgbClr val="FFFFFF"/>
                </a:solidFill>
                <a:latin typeface="Bosch Office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87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92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075" y="328614"/>
            <a:ext cx="2364089" cy="522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3463" y="328614"/>
            <a:ext cx="6895434" cy="5229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97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foli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55098" y="259135"/>
            <a:ext cx="9702431" cy="520561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498" cap="all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8196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ennfoli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55098" y="259135"/>
            <a:ext cx="9702431" cy="520561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498" cap="all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72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36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30" y="1538290"/>
            <a:ext cx="9460586" cy="2566987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30" y="4129088"/>
            <a:ext cx="9460586" cy="1350962"/>
          </a:xfrm>
        </p:spPr>
        <p:txBody>
          <a:bodyPr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1135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822716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3pPr>
            <a:lvl4pPr marL="12340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433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1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7950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86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30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567" y="1296000"/>
            <a:ext cx="4861931" cy="416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445" y="1295999"/>
            <a:ext cx="4861931" cy="416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0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80" y="328613"/>
            <a:ext cx="9460586" cy="1192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80" y="1512888"/>
            <a:ext cx="4641401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80" y="2254251"/>
            <a:ext cx="4641401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3598" y="1512888"/>
            <a:ext cx="4662567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598" y="2254251"/>
            <a:ext cx="4662567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28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2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15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>
              <a:defRPr sz="2879"/>
            </a:lvl1pPr>
            <a:lvl2pPr>
              <a:defRPr sz="2519"/>
            </a:lvl2pPr>
            <a:lvl3pPr>
              <a:defRPr sz="215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1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 marL="0" indent="0">
              <a:buNone/>
              <a:defRPr sz="2879"/>
            </a:lvl1pPr>
            <a:lvl2pPr marL="411358" indent="0">
              <a:buNone/>
              <a:defRPr sz="2519"/>
            </a:lvl2pPr>
            <a:lvl3pPr marL="822716" indent="0">
              <a:buNone/>
              <a:defRPr sz="2159"/>
            </a:lvl3pPr>
            <a:lvl4pPr marL="1234075" indent="0">
              <a:buNone/>
              <a:defRPr sz="1799"/>
            </a:lvl4pPr>
            <a:lvl5pPr marL="1645433" indent="0">
              <a:buNone/>
              <a:defRPr sz="1799"/>
            </a:lvl5pPr>
            <a:lvl6pPr marL="2056792" indent="0">
              <a:buNone/>
              <a:defRPr sz="1799"/>
            </a:lvl6pPr>
            <a:lvl7pPr marL="2468150" indent="0">
              <a:buNone/>
              <a:defRPr sz="1799"/>
            </a:lvl7pPr>
            <a:lvl8pPr marL="2879509" indent="0">
              <a:buNone/>
              <a:defRPr sz="1799"/>
            </a:lvl8pPr>
            <a:lvl9pPr marL="3290867" indent="0">
              <a:buNone/>
              <a:defRPr sz="1799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08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567" y="648000"/>
            <a:ext cx="8221606" cy="38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68" y="1296000"/>
            <a:ext cx="10275808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 userDrawn="1">
            <p:custDataLst>
              <p:tags r:id="rId1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55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  <p:sldLayoutId id="2147483692" r:id="rId13"/>
  </p:sldLayoutIdLst>
  <p:txStyles>
    <p:titleStyle>
      <a:lvl1pPr algn="l" defTabSz="822716" rtl="0" eaLnBrk="1" latinLnBrk="0" hangingPunct="1">
        <a:lnSpc>
          <a:spcPct val="90000"/>
        </a:lnSpc>
        <a:spcBef>
          <a:spcPct val="0"/>
        </a:spcBef>
        <a:buFontTx/>
        <a:buNone/>
        <a:defRPr sz="1800" b="0" i="0" u="none" kern="1200">
          <a:solidFill>
            <a:schemeClr val="tx1"/>
          </a:solidFill>
          <a:latin typeface="Bosch Office Sans" pitchFamily="2" charset="0"/>
          <a:ea typeface="+mj-ea"/>
          <a:cs typeface="+mj-cs"/>
        </a:defRPr>
      </a:lvl1pPr>
    </p:titleStyle>
    <p:bodyStyle>
      <a:lvl1pPr marL="251460" indent="-251460" algn="l" defTabSz="822716" rtl="0" eaLnBrk="1" latinLnBrk="0" hangingPunct="1">
        <a:lnSpc>
          <a:spcPct val="107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8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1pPr>
      <a:lvl2pPr marL="508000" indent="-27432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6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2pPr>
      <a:lvl3pPr marL="730250" indent="-204470" algn="l" defTabSz="822716" rtl="0" eaLnBrk="1" latinLnBrk="0" hangingPunct="1">
        <a:lnSpc>
          <a:spcPct val="102000"/>
        </a:lnSpc>
        <a:spcBef>
          <a:spcPts val="500"/>
        </a:spcBef>
        <a:buClrTx/>
        <a:buSzPct val="100000"/>
        <a:buFontTx/>
        <a:buChar char="‒"/>
        <a:defRPr sz="14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3pPr>
      <a:lvl4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4pPr>
      <a:lvl5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5pPr>
      <a:lvl6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6pPr>
      <a:lvl7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7pPr>
      <a:lvl8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8pPr>
      <a:lvl9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 baseline="0">
          <a:solidFill>
            <a:schemeClr val="tx1"/>
          </a:solidFill>
          <a:latin typeface="Bosch Office Sans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8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716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4075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5433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6792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815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9509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90867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5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4.png"/><Relationship Id="rId5" Type="http://schemas.openxmlformats.org/officeDocument/2006/relationships/tags" Target="../tags/tag10.xml"/><Relationship Id="rId10" Type="http://schemas.openxmlformats.org/officeDocument/2006/relationships/image" Target="../media/image1.emf"/><Relationship Id="rId4" Type="http://schemas.openxmlformats.org/officeDocument/2006/relationships/tags" Target="../tags/tag9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image" Target="../media/image45.png"/><Relationship Id="rId2" Type="http://schemas.openxmlformats.org/officeDocument/2006/relationships/tags" Target="../tags/tag210.xml"/><Relationship Id="rId16" Type="http://schemas.openxmlformats.org/officeDocument/2006/relationships/image" Target="../media/image2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image" Target="../media/image1.emf"/><Relationship Id="rId10" Type="http://schemas.openxmlformats.org/officeDocument/2006/relationships/tags" Target="../tags/tag218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image" Target="../media/image1.emf"/><Relationship Id="rId3" Type="http://schemas.openxmlformats.org/officeDocument/2006/relationships/tags" Target="../tags/tag224.xml"/><Relationship Id="rId21" Type="http://schemas.openxmlformats.org/officeDocument/2006/relationships/image" Target="../media/image38.png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42.jpeg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image" Target="../media/image46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image" Target="../media/image48.jpe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image" Target="../media/image39.jpeg"/><Relationship Id="rId10" Type="http://schemas.openxmlformats.org/officeDocument/2006/relationships/tags" Target="../tags/tag231.xml"/><Relationship Id="rId19" Type="http://schemas.openxmlformats.org/officeDocument/2006/relationships/image" Target="../media/image2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image" Target="../media/image2.png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../media/image1.emf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42.xml"/><Relationship Id="rId10" Type="http://schemas.openxmlformats.org/officeDocument/2006/relationships/tags" Target="../tags/tag247.xml"/><Relationship Id="rId4" Type="http://schemas.openxmlformats.org/officeDocument/2006/relationships/tags" Target="../tags/tag241.xml"/><Relationship Id="rId9" Type="http://schemas.openxmlformats.org/officeDocument/2006/relationships/tags" Target="../tags/tag2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2.png"/><Relationship Id="rId2" Type="http://schemas.openxmlformats.org/officeDocument/2006/relationships/tags" Target="../tags/tag14.xml"/><Relationship Id="rId16" Type="http://schemas.openxmlformats.org/officeDocument/2006/relationships/image" Target="../media/image1.em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2.xml"/><Relationship Id="rId19" Type="http://schemas.openxmlformats.org/officeDocument/2006/relationships/image" Target="../media/image7.jpe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tags" Target="../tags/tag65.xml"/><Relationship Id="rId21" Type="http://schemas.openxmlformats.org/officeDocument/2006/relationships/tags" Target="../tags/tag47.xml"/><Relationship Id="rId34" Type="http://schemas.openxmlformats.org/officeDocument/2006/relationships/tags" Target="../tags/tag60.xml"/><Relationship Id="rId42" Type="http://schemas.openxmlformats.org/officeDocument/2006/relationships/tags" Target="../tags/tag68.xml"/><Relationship Id="rId47" Type="http://schemas.openxmlformats.org/officeDocument/2006/relationships/tags" Target="../tags/tag73.xml"/><Relationship Id="rId50" Type="http://schemas.openxmlformats.org/officeDocument/2006/relationships/tags" Target="../tags/tag76.xml"/><Relationship Id="rId55" Type="http://schemas.openxmlformats.org/officeDocument/2006/relationships/tags" Target="../tags/tag81.xml"/><Relationship Id="rId63" Type="http://schemas.openxmlformats.org/officeDocument/2006/relationships/image" Target="../media/image10.png"/><Relationship Id="rId68" Type="http://schemas.openxmlformats.org/officeDocument/2006/relationships/image" Target="../media/image15.png"/><Relationship Id="rId7" Type="http://schemas.openxmlformats.org/officeDocument/2006/relationships/tags" Target="../tags/tag33.xml"/><Relationship Id="rId71" Type="http://schemas.openxmlformats.org/officeDocument/2006/relationships/image" Target="../media/image18.pn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9" Type="http://schemas.openxmlformats.org/officeDocument/2006/relationships/tags" Target="../tags/tag55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40" Type="http://schemas.openxmlformats.org/officeDocument/2006/relationships/tags" Target="../tags/tag66.xml"/><Relationship Id="rId45" Type="http://schemas.openxmlformats.org/officeDocument/2006/relationships/tags" Target="../tags/tag71.xml"/><Relationship Id="rId53" Type="http://schemas.openxmlformats.org/officeDocument/2006/relationships/tags" Target="../tags/tag79.xml"/><Relationship Id="rId58" Type="http://schemas.openxmlformats.org/officeDocument/2006/relationships/tags" Target="../tags/tag84.xml"/><Relationship Id="rId66" Type="http://schemas.openxmlformats.org/officeDocument/2006/relationships/image" Target="../media/image13.jpe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49" Type="http://schemas.openxmlformats.org/officeDocument/2006/relationships/tags" Target="../tags/tag75.xml"/><Relationship Id="rId57" Type="http://schemas.openxmlformats.org/officeDocument/2006/relationships/tags" Target="../tags/tag83.xml"/><Relationship Id="rId61" Type="http://schemas.openxmlformats.org/officeDocument/2006/relationships/image" Target="../media/image8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4" Type="http://schemas.openxmlformats.org/officeDocument/2006/relationships/tags" Target="../tags/tag70.xml"/><Relationship Id="rId52" Type="http://schemas.openxmlformats.org/officeDocument/2006/relationships/tags" Target="../tags/tag78.xml"/><Relationship Id="rId60" Type="http://schemas.openxmlformats.org/officeDocument/2006/relationships/slideLayout" Target="../slideLayouts/slideLayout6.xml"/><Relationship Id="rId65" Type="http://schemas.openxmlformats.org/officeDocument/2006/relationships/image" Target="../media/image12.jpeg"/><Relationship Id="rId73" Type="http://schemas.openxmlformats.org/officeDocument/2006/relationships/image" Target="../media/image20.jpe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43" Type="http://schemas.openxmlformats.org/officeDocument/2006/relationships/tags" Target="../tags/tag69.xml"/><Relationship Id="rId48" Type="http://schemas.openxmlformats.org/officeDocument/2006/relationships/tags" Target="../tags/tag74.xml"/><Relationship Id="rId56" Type="http://schemas.openxmlformats.org/officeDocument/2006/relationships/tags" Target="../tags/tag82.xml"/><Relationship Id="rId64" Type="http://schemas.openxmlformats.org/officeDocument/2006/relationships/image" Target="../media/image11.png"/><Relationship Id="rId69" Type="http://schemas.openxmlformats.org/officeDocument/2006/relationships/image" Target="../media/image16.png"/><Relationship Id="rId8" Type="http://schemas.openxmlformats.org/officeDocument/2006/relationships/tags" Target="../tags/tag34.xml"/><Relationship Id="rId51" Type="http://schemas.openxmlformats.org/officeDocument/2006/relationships/tags" Target="../tags/tag77.xml"/><Relationship Id="rId72" Type="http://schemas.openxmlformats.org/officeDocument/2006/relationships/image" Target="../media/image19.jpeg"/><Relationship Id="rId3" Type="http://schemas.openxmlformats.org/officeDocument/2006/relationships/tags" Target="../tags/tag29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tags" Target="../tags/tag59.xml"/><Relationship Id="rId38" Type="http://schemas.openxmlformats.org/officeDocument/2006/relationships/tags" Target="../tags/tag64.xml"/><Relationship Id="rId46" Type="http://schemas.openxmlformats.org/officeDocument/2006/relationships/tags" Target="../tags/tag72.xml"/><Relationship Id="rId59" Type="http://schemas.openxmlformats.org/officeDocument/2006/relationships/tags" Target="../tags/tag85.xml"/><Relationship Id="rId67" Type="http://schemas.openxmlformats.org/officeDocument/2006/relationships/image" Target="../media/image14.jpeg"/><Relationship Id="rId20" Type="http://schemas.openxmlformats.org/officeDocument/2006/relationships/tags" Target="../tags/tag46.xml"/><Relationship Id="rId41" Type="http://schemas.openxmlformats.org/officeDocument/2006/relationships/tags" Target="../tags/tag67.xml"/><Relationship Id="rId54" Type="http://schemas.openxmlformats.org/officeDocument/2006/relationships/tags" Target="../tags/tag80.xml"/><Relationship Id="rId62" Type="http://schemas.openxmlformats.org/officeDocument/2006/relationships/image" Target="../media/image9.jpeg"/><Relationship Id="rId70" Type="http://schemas.openxmlformats.org/officeDocument/2006/relationships/image" Target="../media/image17.png"/><Relationship Id="rId1" Type="http://schemas.openxmlformats.org/officeDocument/2006/relationships/tags" Target="../tags/tag27.xml"/><Relationship Id="rId6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image" Target="../media/image24.jpeg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34" Type="http://schemas.openxmlformats.org/officeDocument/2006/relationships/image" Target="../media/image21.jpe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slideLayout" Target="../slideLayouts/slideLayout6.xml"/><Relationship Id="rId38" Type="http://schemas.openxmlformats.org/officeDocument/2006/relationships/image" Target="../media/image23.jpe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image" Target="../media/image22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image" Target="../media/image2.pn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34" Type="http://schemas.openxmlformats.org/officeDocument/2006/relationships/image" Target="../media/image24.jpe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image" Target="../media/image26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image" Target="../media/image2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image" Target="../media/image28.jpeg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image" Target="../media/image1.emf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image" Target="../media/image25.png"/><Relationship Id="rId35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image" Target="../media/image1.emf"/><Relationship Id="rId3" Type="http://schemas.openxmlformats.org/officeDocument/2006/relationships/tags" Target="../tags/tag148.xml"/><Relationship Id="rId21" Type="http://schemas.openxmlformats.org/officeDocument/2006/relationships/image" Target="../media/image30.jpe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147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9.jpe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image" Target="../media/image32.jpeg"/><Relationship Id="rId10" Type="http://schemas.openxmlformats.org/officeDocument/2006/relationships/tags" Target="../tags/tag155.xml"/><Relationship Id="rId19" Type="http://schemas.openxmlformats.org/officeDocument/2006/relationships/image" Target="../media/image2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image" Target="../media/image33.jpe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image" Target="../media/image35.jpe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34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image" Target="../media/image2.png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image" Target="../media/image1.emf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image" Target="../media/image36.jpeg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41.jpeg"/><Relationship Id="rId3" Type="http://schemas.openxmlformats.org/officeDocument/2006/relationships/tags" Target="../tags/tag193.xml"/><Relationship Id="rId21" Type="http://schemas.openxmlformats.org/officeDocument/2006/relationships/image" Target="../media/image2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40.jpe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image" Target="../media/image1.emf"/><Relationship Id="rId29" Type="http://schemas.openxmlformats.org/officeDocument/2006/relationships/image" Target="../media/image44.jpe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39.jpe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38.png"/><Relationship Id="rId28" Type="http://schemas.openxmlformats.org/officeDocument/2006/relationships/image" Target="../media/image43.jpeg"/><Relationship Id="rId10" Type="http://schemas.openxmlformats.org/officeDocument/2006/relationships/tags" Target="../tags/tag200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37.png"/><Relationship Id="rId27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 hidden="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0"/>
            <a:ext cx="1270000" cy="127000"/>
          </a:xfr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/>
          <a:p>
            <a:endParaRPr lang="de-DE"/>
          </a:p>
        </p:txBody>
      </p:sp>
      <p:pic>
        <p:nvPicPr>
          <p:cNvPr id="6" name="Pictur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0260" cy="617093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20" y="0"/>
            <a:ext cx="129540" cy="617093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259080" y="259080"/>
            <a:ext cx="9872980" cy="5204460"/>
          </a:xfr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Noul</a:t>
            </a:r>
            <a:r>
              <a:rPr lang="en-US" sz="6000" dirty="0">
                <a:solidFill>
                  <a:schemeClr val="bg1"/>
                </a:solidFill>
              </a:rPr>
              <a:t> aspirator </a:t>
            </a:r>
            <a:r>
              <a:rPr lang="en-US" sz="6000" dirty="0" err="1">
                <a:solidFill>
                  <a:schemeClr val="bg1"/>
                </a:solidFill>
              </a:rPr>
              <a:t>profesional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GAS 12-25 </a:t>
            </a:r>
            <a:r>
              <a:rPr lang="en-US" sz="6000" dirty="0" err="1">
                <a:solidFill>
                  <a:schemeClr val="bg1"/>
                </a:solidFill>
              </a:rPr>
              <a:t>pL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profesional</a:t>
            </a:r>
            <a:endParaRPr lang="de-DE" sz="60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20" y="1722007"/>
            <a:ext cx="4008120" cy="3368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47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De </a:t>
            </a:r>
            <a:r>
              <a:rPr lang="en-US" sz="2800" dirty="0" err="1"/>
              <a:t>retinut</a:t>
            </a:r>
            <a:r>
              <a:rPr lang="en-US" sz="2800" dirty="0"/>
              <a:t>!</a:t>
            </a:r>
            <a:endParaRPr kumimoji="0" lang="de-DE" sz="28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Robert Bosch Romania | 02.2019</a:t>
            </a:r>
            <a:endParaRPr kumimoji="0" lang="de-DE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2018. Alle Rechte vorbehalten, auch bzgl. jeder Verfügung, Verwertung, Reproduktion, Bearbeitung, Weitergabe sowie für den Fall von Schutzrechtsanmeldungen.</a:t>
            </a:r>
            <a:endParaRPr kumimoji="0" lang="de-DE" sz="600" b="0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12</a:t>
            </a:r>
            <a:endParaRPr kumimoji="0" lang="de-DE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9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hteck 19"/>
          <p:cNvSpPr/>
          <p:nvPr>
            <p:custDataLst>
              <p:tags r:id="rId10"/>
            </p:custDataLst>
          </p:nvPr>
        </p:nvSpPr>
        <p:spPr>
          <a:xfrm>
            <a:off x="1217294" y="698925"/>
            <a:ext cx="2853595" cy="2053892"/>
          </a:xfrm>
          <a:prstGeom prst="rect">
            <a:avLst/>
          </a:prstGeom>
          <a:solidFill>
            <a:srgbClr val="08427E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kern="0" dirty="0" err="1"/>
              <a:t>Aspiratie</a:t>
            </a:r>
            <a:r>
              <a:rPr lang="en-US" altLang="zh-CN" sz="2000" b="1" kern="0" dirty="0"/>
              <a:t> </a:t>
            </a:r>
            <a:r>
              <a:rPr lang="en-US" altLang="zh-CN" sz="2000" b="1" kern="0" dirty="0" err="1"/>
              <a:t>puternica</a:t>
            </a:r>
            <a:r>
              <a:rPr lang="en-US" altLang="zh-CN" sz="2000" b="1" kern="0" dirty="0"/>
              <a:t> </a:t>
            </a:r>
            <a:r>
              <a:rPr lang="en-US" altLang="zh-CN" sz="2000" b="1" kern="0" dirty="0" err="1"/>
              <a:t>si</a:t>
            </a:r>
            <a:r>
              <a:rPr lang="en-US" altLang="zh-CN" sz="2000" b="1" kern="0" dirty="0"/>
              <a:t> </a:t>
            </a:r>
            <a:r>
              <a:rPr lang="en-US" altLang="zh-CN" sz="2000" b="1" kern="0" dirty="0" err="1"/>
              <a:t>durata</a:t>
            </a:r>
            <a:r>
              <a:rPr lang="en-US" altLang="zh-CN" sz="2000" b="1" kern="0" dirty="0"/>
              <a:t> mare de </a:t>
            </a:r>
            <a:r>
              <a:rPr lang="en-US" altLang="zh-CN" sz="2000" b="1" kern="0" dirty="0" err="1"/>
              <a:t>viata</a:t>
            </a:r>
            <a:endParaRPr lang="en-US" sz="2000" b="1" kern="0" dirty="0"/>
          </a:p>
        </p:txBody>
      </p:sp>
      <p:sp>
        <p:nvSpPr>
          <p:cNvPr id="13" name="Rechteck 20"/>
          <p:cNvSpPr/>
          <p:nvPr>
            <p:custDataLst>
              <p:tags r:id="rId11"/>
            </p:custDataLst>
          </p:nvPr>
        </p:nvSpPr>
        <p:spPr>
          <a:xfrm>
            <a:off x="4257784" y="698280"/>
            <a:ext cx="2853595" cy="2053892"/>
          </a:xfrm>
          <a:prstGeom prst="rect">
            <a:avLst/>
          </a:prstGeom>
          <a:solidFill>
            <a:srgbClr val="08427E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sz="2000" b="1" kern="0" dirty="0" err="1">
                <a:solidFill>
                  <a:srgbClr val="FFFFFF"/>
                </a:solidFill>
              </a:rPr>
              <a:t>Costuri</a:t>
            </a:r>
            <a:r>
              <a:rPr lang="en-US" sz="2000" b="1" kern="0" dirty="0">
                <a:solidFill>
                  <a:srgbClr val="FFFFFF"/>
                </a:solidFill>
              </a:rPr>
              <a:t> </a:t>
            </a:r>
            <a:r>
              <a:rPr lang="en-US" sz="2000" b="1" kern="0" dirty="0" err="1">
                <a:solidFill>
                  <a:srgbClr val="FFFFFF"/>
                </a:solidFill>
              </a:rPr>
              <a:t>intretinere</a:t>
            </a:r>
            <a:r>
              <a:rPr lang="en-US" sz="2000" b="1" kern="0" dirty="0">
                <a:solidFill>
                  <a:srgbClr val="FFFFFF"/>
                </a:solidFill>
              </a:rPr>
              <a:t> </a:t>
            </a:r>
            <a:r>
              <a:rPr lang="en-US" sz="2000" b="1" kern="0" dirty="0" err="1">
                <a:solidFill>
                  <a:srgbClr val="FFFFFF"/>
                </a:solidFill>
              </a:rPr>
              <a:t>reduse</a:t>
            </a:r>
            <a:r>
              <a:rPr lang="en-US" sz="2000" b="1" kern="0" dirty="0">
                <a:solidFill>
                  <a:srgbClr val="FFFFFF"/>
                </a:solidFill>
              </a:rPr>
              <a:t> </a:t>
            </a:r>
            <a:r>
              <a:rPr lang="en-US" sz="2000" b="1" kern="0" dirty="0" err="1">
                <a:solidFill>
                  <a:srgbClr val="FFFFFF"/>
                </a:solidFill>
              </a:rPr>
              <a:t>datorita</a:t>
            </a:r>
            <a:r>
              <a:rPr lang="en-US" sz="2000" b="1" kern="0" dirty="0">
                <a:solidFill>
                  <a:srgbClr val="FFFFFF"/>
                </a:solidFill>
              </a:rPr>
              <a:t> </a:t>
            </a:r>
            <a:r>
              <a:rPr lang="en-US" sz="2000" b="1" kern="0" dirty="0" err="1">
                <a:solidFill>
                  <a:srgbClr val="FFFFFF"/>
                </a:solidFill>
              </a:rPr>
              <a:t>filtrului</a:t>
            </a:r>
            <a:r>
              <a:rPr lang="en-US" sz="2000" b="1" kern="0" dirty="0">
                <a:solidFill>
                  <a:srgbClr val="FFFFFF"/>
                </a:solidFill>
              </a:rPr>
              <a:t> principal cu </a:t>
            </a:r>
            <a:r>
              <a:rPr lang="en-US" sz="2000" b="1" kern="0" dirty="0" err="1">
                <a:solidFill>
                  <a:srgbClr val="FFFFFF"/>
                </a:solidFill>
              </a:rPr>
              <a:t>durata</a:t>
            </a:r>
            <a:r>
              <a:rPr lang="en-US" sz="2000" b="1" kern="0" dirty="0">
                <a:solidFill>
                  <a:srgbClr val="FFFFFF"/>
                </a:solidFill>
              </a:rPr>
              <a:t> </a:t>
            </a:r>
            <a:r>
              <a:rPr lang="en-US" sz="2000" b="1" kern="0" dirty="0" err="1">
                <a:solidFill>
                  <a:srgbClr val="FFFFFF"/>
                </a:solidFill>
              </a:rPr>
              <a:t>extinsa</a:t>
            </a:r>
            <a:r>
              <a:rPr lang="en-US" sz="2000" b="1" kern="0" dirty="0">
                <a:solidFill>
                  <a:srgbClr val="FFFFFF"/>
                </a:solidFill>
              </a:rPr>
              <a:t> de </a:t>
            </a:r>
            <a:r>
              <a:rPr lang="en-US" sz="2000" b="1" kern="0" dirty="0" err="1">
                <a:solidFill>
                  <a:srgbClr val="FFFFFF"/>
                </a:solidFill>
              </a:rPr>
              <a:t>viata</a:t>
            </a:r>
            <a:endParaRPr lang="en-US" sz="2000" b="1" kern="0" dirty="0">
              <a:solidFill>
                <a:srgbClr val="FFFFFF"/>
              </a:solidFill>
            </a:endParaRPr>
          </a:p>
        </p:txBody>
      </p:sp>
      <p:sp>
        <p:nvSpPr>
          <p:cNvPr id="14" name="Rechteck 21"/>
          <p:cNvSpPr/>
          <p:nvPr>
            <p:custDataLst>
              <p:tags r:id="rId12"/>
            </p:custDataLst>
          </p:nvPr>
        </p:nvSpPr>
        <p:spPr>
          <a:xfrm>
            <a:off x="7321182" y="698925"/>
            <a:ext cx="2853595" cy="2053892"/>
          </a:xfrm>
          <a:prstGeom prst="rect">
            <a:avLst/>
          </a:prstGeom>
          <a:solidFill>
            <a:srgbClr val="08427E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dirty="0" err="1">
                <a:solidFill>
                  <a:srgbClr val="FFFFFF"/>
                </a:solidFill>
              </a:rPr>
              <a:t>Utilizare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comoda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eficienta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datorita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sincronizarii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aspiratorului</a:t>
            </a:r>
            <a:r>
              <a:rPr lang="en-US" sz="2000" b="1" dirty="0">
                <a:solidFill>
                  <a:srgbClr val="FFFFFF"/>
                </a:solidFill>
              </a:rPr>
              <a:t> cu </a:t>
            </a:r>
            <a:r>
              <a:rPr lang="en-US" sz="2000" b="1" dirty="0" err="1">
                <a:solidFill>
                  <a:srgbClr val="FFFFFF"/>
                </a:solidFill>
              </a:rPr>
              <a:t>scula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electrica</a:t>
            </a:r>
            <a:r>
              <a:rPr lang="en-US" sz="2000" b="1" dirty="0">
                <a:solidFill>
                  <a:srgbClr val="FFFFFF"/>
                </a:solidFill>
              </a:rPr>
              <a:t> de </a:t>
            </a:r>
            <a:r>
              <a:rPr lang="en-US" sz="2000" b="1" dirty="0" err="1">
                <a:solidFill>
                  <a:srgbClr val="FFFFFF"/>
                </a:solidFill>
              </a:rPr>
              <a:t>lucru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(</a:t>
            </a:r>
            <a:r>
              <a:rPr lang="en-US" sz="1600" b="1" dirty="0" err="1">
                <a:solidFill>
                  <a:srgbClr val="FFFFFF"/>
                </a:solidFill>
              </a:rPr>
              <a:t>doar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pentru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modelul</a:t>
            </a:r>
            <a:r>
              <a:rPr lang="en-US" sz="1600" b="1" dirty="0">
                <a:solidFill>
                  <a:srgbClr val="FFFFFF"/>
                </a:solidFill>
              </a:rPr>
              <a:t> PL)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94" y="2824030"/>
            <a:ext cx="8957483" cy="27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576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kern="0" dirty="0"/>
              <a:t>Coduri accesorii</a:t>
            </a:r>
            <a:endParaRPr kumimoji="0" lang="de-DE" sz="28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Robert Bosch Romania | 02.2019</a:t>
            </a:r>
            <a:endParaRPr kumimoji="0" lang="de-DE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2018. Alle Rechte vorbehalten, auch bzgl. jeder Verfügung, Verwertung, Reproduktion, Bearbeitung, Weitergabe sowie für den Fall von Schutzrechtsanmeldungen.</a:t>
            </a:r>
            <a:endParaRPr kumimoji="0" lang="de-DE" sz="600" b="0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13</a:t>
            </a:r>
            <a:endParaRPr kumimoji="0" lang="de-DE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9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32388480"/>
              </p:ext>
            </p:extLst>
          </p:nvPr>
        </p:nvGraphicFramePr>
        <p:xfrm>
          <a:off x="150811" y="1066800"/>
          <a:ext cx="10668000" cy="3929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5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0647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85344" marR="85344" marT="41148" marB="4114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0" lvl="1" indent="0" defTabSz="839788" eaLnBrk="0" hangingPunct="0">
                        <a:lnSpc>
                          <a:spcPct val="111000"/>
                        </a:lnSpc>
                        <a:buClr>
                          <a:srgbClr val="425C8F"/>
                        </a:buClr>
                        <a:buSzPct val="50000"/>
                        <a:buFont typeface="Wingdings" pitchFamily="2" charset="2"/>
                        <a:buNone/>
                        <a:defRPr/>
                      </a:pPr>
                      <a:r>
                        <a:rPr lang="en-GB" altLang="zh-CN" sz="1200" dirty="0" err="1">
                          <a:ea typeface="SimSun" pitchFamily="2" charset="-122"/>
                        </a:rPr>
                        <a:t>Furtun</a:t>
                      </a:r>
                      <a:r>
                        <a:rPr lang="en-GB" altLang="zh-CN" sz="1200" baseline="0" dirty="0">
                          <a:ea typeface="SimSun" pitchFamily="2" charset="-122"/>
                        </a:rPr>
                        <a:t> 3 </a:t>
                      </a:r>
                      <a:r>
                        <a:rPr lang="en-GB" altLang="zh-CN" sz="1200" baseline="0" dirty="0" err="1">
                          <a:ea typeface="SimSun" pitchFamily="2" charset="-122"/>
                        </a:rPr>
                        <a:t>metri</a:t>
                      </a:r>
                      <a:endParaRPr lang="en-GB" altLang="zh-CN" sz="1200" dirty="0">
                        <a:ea typeface="SimSun" pitchFamily="2" charset="-122"/>
                      </a:endParaRPr>
                    </a:p>
                  </a:txBody>
                  <a:tcPr marL="85344" marR="85344" marT="41148" marB="41148" anchor="ctr">
                    <a:solidFill>
                      <a:srgbClr val="3F136C"/>
                    </a:solidFill>
                  </a:tcPr>
                </a:tc>
                <a:tc>
                  <a:txBody>
                    <a:bodyPr/>
                    <a:lstStyle/>
                    <a:p>
                      <a:pPr marL="419100" lvl="1" indent="0" defTabSz="839788" eaLnBrk="0" hangingPunct="0">
                        <a:lnSpc>
                          <a:spcPct val="111000"/>
                        </a:lnSpc>
                        <a:buClr>
                          <a:srgbClr val="425C8F"/>
                        </a:buClr>
                        <a:buSzPct val="50000"/>
                        <a:buFont typeface="Wingdings" pitchFamily="2" charset="2"/>
                        <a:buNone/>
                        <a:defRPr/>
                      </a:pPr>
                      <a:r>
                        <a:rPr lang="en-GB" altLang="zh-CN" sz="1200" dirty="0">
                          <a:ea typeface="SimSun" pitchFamily="2" charset="-122"/>
                        </a:rPr>
                        <a:t>Cot</a:t>
                      </a:r>
                    </a:p>
                  </a:txBody>
                  <a:tcPr marL="85344" marR="85344" marT="41148" marB="41148" anchor="ctr">
                    <a:solidFill>
                      <a:srgbClr val="3F13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839788" eaLnBrk="0" hangingPunct="0">
                        <a:lnSpc>
                          <a:spcPct val="111000"/>
                        </a:lnSpc>
                        <a:buClr>
                          <a:srgbClr val="425C8F"/>
                        </a:buClr>
                        <a:buSzPct val="50000"/>
                        <a:buFont typeface="Wingdings" pitchFamily="2" charset="2"/>
                        <a:buNone/>
                        <a:defRPr/>
                      </a:pPr>
                      <a:r>
                        <a:rPr lang="en-GB" altLang="zh-CN" sz="1200" dirty="0" err="1">
                          <a:ea typeface="SimSun" pitchFamily="2" charset="-122"/>
                        </a:rPr>
                        <a:t>Duza</a:t>
                      </a:r>
                      <a:r>
                        <a:rPr lang="en-GB" altLang="zh-CN" sz="1200" dirty="0">
                          <a:ea typeface="SimSun" pitchFamily="2" charset="-122"/>
                        </a:rPr>
                        <a:t> </a:t>
                      </a:r>
                      <a:r>
                        <a:rPr lang="en-GB" altLang="zh-CN" sz="1200" dirty="0" err="1">
                          <a:ea typeface="SimSun" pitchFamily="2" charset="-122"/>
                        </a:rPr>
                        <a:t>spatii</a:t>
                      </a:r>
                      <a:r>
                        <a:rPr lang="en-GB" altLang="zh-CN" sz="1200" dirty="0">
                          <a:ea typeface="SimSun" pitchFamily="2" charset="-122"/>
                        </a:rPr>
                        <a:t> </a:t>
                      </a:r>
                      <a:r>
                        <a:rPr lang="en-GB" altLang="zh-CN" sz="1200" dirty="0" err="1">
                          <a:ea typeface="SimSun" pitchFamily="2" charset="-122"/>
                        </a:rPr>
                        <a:t>inguste</a:t>
                      </a:r>
                      <a:endParaRPr lang="en-GB" altLang="zh-CN" sz="1200" dirty="0">
                        <a:ea typeface="SimSun" pitchFamily="2" charset="-122"/>
                      </a:endParaRPr>
                    </a:p>
                  </a:txBody>
                  <a:tcPr marL="85344" marR="85344" marT="41148" marB="41148" anchor="ctr">
                    <a:solidFill>
                      <a:srgbClr val="3F13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839788" eaLnBrk="0" hangingPunct="0">
                        <a:lnSpc>
                          <a:spcPct val="111000"/>
                        </a:lnSpc>
                        <a:buClr>
                          <a:srgbClr val="425C8F"/>
                        </a:buClr>
                        <a:buSzPct val="50000"/>
                        <a:buFont typeface="Wingdings" pitchFamily="2" charset="2"/>
                        <a:buNone/>
                        <a:defRPr/>
                      </a:pPr>
                      <a:r>
                        <a:rPr lang="en-GB" sz="1200" dirty="0"/>
                        <a:t>Set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baseline="0" dirty="0" err="1"/>
                        <a:t>pardoseli</a:t>
                      </a:r>
                      <a:endParaRPr lang="en-GB" sz="1200" dirty="0"/>
                    </a:p>
                  </a:txBody>
                  <a:tcPr marL="85344" marR="85344" marT="41148" marB="41148" anchor="ctr">
                    <a:solidFill>
                      <a:srgbClr val="3F136C"/>
                    </a:solidFill>
                  </a:tcPr>
                </a:tc>
                <a:tc>
                  <a:txBody>
                    <a:bodyPr/>
                    <a:lstStyle/>
                    <a:p>
                      <a:pPr marL="419100" lvl="1" indent="0" defTabSz="839788" eaLnBrk="0" hangingPunct="0">
                        <a:lnSpc>
                          <a:spcPct val="111000"/>
                        </a:lnSpc>
                        <a:buClr>
                          <a:srgbClr val="425C8F"/>
                        </a:buClr>
                        <a:buSzPct val="50000"/>
                        <a:buFont typeface="Wingdings" pitchFamily="2" charset="2"/>
                        <a:buNone/>
                        <a:defRPr/>
                      </a:pPr>
                      <a:r>
                        <a:rPr lang="en-GB" altLang="zh-CN" sz="1200" dirty="0">
                          <a:ea typeface="SimSun" pitchFamily="2" charset="-122"/>
                        </a:rPr>
                        <a:t>Adaptor</a:t>
                      </a:r>
                    </a:p>
                  </a:txBody>
                  <a:tcPr marL="85344" marR="85344" marT="41148" marB="41148" anchor="ctr">
                    <a:solidFill>
                      <a:srgbClr val="3F13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dirty="0" err="1">
                          <a:ea typeface="SimSun" pitchFamily="2" charset="-122"/>
                        </a:rPr>
                        <a:t>Tuburi</a:t>
                      </a:r>
                      <a:r>
                        <a:rPr lang="en-GB" altLang="zh-CN" sz="1200" dirty="0">
                          <a:ea typeface="SimSun" pitchFamily="2" charset="-122"/>
                        </a:rPr>
                        <a:t> (2</a:t>
                      </a:r>
                      <a:r>
                        <a:rPr lang="en-GB" altLang="zh-CN" sz="1200" baseline="0" dirty="0">
                          <a:ea typeface="SimSun" pitchFamily="2" charset="-122"/>
                        </a:rPr>
                        <a:t> </a:t>
                      </a:r>
                      <a:r>
                        <a:rPr lang="en-GB" altLang="zh-CN" sz="1200" baseline="0" dirty="0" err="1">
                          <a:ea typeface="SimSun" pitchFamily="2" charset="-122"/>
                        </a:rPr>
                        <a:t>piese</a:t>
                      </a:r>
                      <a:r>
                        <a:rPr lang="en-GB" altLang="zh-CN" sz="1200" dirty="0">
                          <a:ea typeface="SimSun" pitchFamily="2" charset="-122"/>
                        </a:rPr>
                        <a:t>) </a:t>
                      </a:r>
                      <a:endParaRPr lang="en-GB" sz="1200" strike="noStrike" dirty="0"/>
                    </a:p>
                  </a:txBody>
                  <a:tcPr marL="85344" marR="85344" marT="41148" marB="41148" anchor="ctr">
                    <a:solidFill>
                      <a:srgbClr val="3F1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Cod </a:t>
                      </a:r>
                      <a:r>
                        <a:rPr lang="en-US" sz="1200" dirty="0" err="1"/>
                        <a:t>comanda</a:t>
                      </a:r>
                      <a:endParaRPr lang="en-GB" sz="1200" dirty="0"/>
                    </a:p>
                  </a:txBody>
                  <a:tcPr marL="85344" marR="85344" marT="41148" marB="41148" anchor="ctr"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100" dirty="0">
                          <a:ea typeface="SimSun" pitchFamily="2" charset="-122"/>
                        </a:rPr>
                        <a:t>1.619.PA7.322</a:t>
                      </a:r>
                      <a:endParaRPr lang="en-GB" sz="1100" strike="noStrike" dirty="0"/>
                    </a:p>
                  </a:txBody>
                  <a:tcPr marL="85344" marR="85344" marT="41148" marB="41148" anchor="ctr"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>
                          <a:ea typeface="SimSun" pitchFamily="2" charset="-122"/>
                        </a:rPr>
                        <a:t>1.619.PA7.325</a:t>
                      </a:r>
                      <a:endParaRPr lang="en-GB" sz="1100" strike="noStrike" dirty="0"/>
                    </a:p>
                  </a:txBody>
                  <a:tcPr marL="85344" marR="85344" marT="41148" marB="41148" anchor="ctr"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>
                          <a:ea typeface="SimSun" pitchFamily="2" charset="-122"/>
                        </a:rPr>
                        <a:t>1.619.PA7.328</a:t>
                      </a:r>
                      <a:endParaRPr lang="en-GB" sz="1100" strike="noStrike" dirty="0"/>
                    </a:p>
                  </a:txBody>
                  <a:tcPr marL="85344" marR="85344" marT="41148" marB="41148" anchor="ctr"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 1.619.PA7.327</a:t>
                      </a:r>
                      <a:endParaRPr lang="en-GB" sz="1100" strike="noStrike" dirty="0"/>
                    </a:p>
                  </a:txBody>
                  <a:tcPr marL="85344" marR="85344" marT="41148" marB="41148" anchor="ctr"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/>
                        <a:t>1.619.PA7.326</a:t>
                      </a:r>
                      <a:endParaRPr lang="en-GB" sz="1100" strike="noStrike" dirty="0"/>
                    </a:p>
                  </a:txBody>
                  <a:tcPr marL="85344" marR="85344" marT="41148" marB="41148" anchor="ctr"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839788" eaLnBrk="0" hangingPunct="0">
                        <a:lnSpc>
                          <a:spcPct val="111000"/>
                        </a:lnSpc>
                        <a:buClr>
                          <a:srgbClr val="425C8F"/>
                        </a:buClr>
                        <a:buSzPct val="50000"/>
                        <a:buFont typeface="Wingdings" pitchFamily="2" charset="2"/>
                        <a:buNone/>
                        <a:defRPr/>
                      </a:pPr>
                      <a:r>
                        <a:rPr lang="en-GB" altLang="zh-CN" sz="1200" dirty="0">
                          <a:ea typeface="SimSun" pitchFamily="2" charset="-122"/>
                        </a:rPr>
                        <a:t>1.619.PA7.324 </a:t>
                      </a:r>
                    </a:p>
                  </a:txBody>
                  <a:tcPr marL="85344" marR="85344" marT="41148" marB="41148" anchor="ctr">
                    <a:solidFill>
                      <a:srgbClr val="D7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Imagini</a:t>
                      </a:r>
                      <a:endParaRPr lang="en-GB" sz="1200" dirty="0"/>
                    </a:p>
                  </a:txBody>
                  <a:tcPr marL="85344" marR="85344" marT="41148" marB="41148" anchor="ctr"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5344" marR="85344" marT="41148" marB="41148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strike="sngStrike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5344" marR="85344" marT="41148" marB="41148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strike="sngStrike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5344" marR="85344" marT="41148" marB="41148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strike="sngStrike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5344" marR="85344" marT="41148" marB="41148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strike="sngStrike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5344" marR="85344" marT="41148" marB="41148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strike="sngStrike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5344" marR="85344" marT="41148" marB="41148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313864"/>
            <a:ext cx="1742966" cy="110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 preferRelativeResize="0"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41" y="3499026"/>
            <a:ext cx="1485891" cy="7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32" y="3401434"/>
            <a:ext cx="1625481" cy="925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06" y="3366720"/>
            <a:ext cx="1619149" cy="995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56" y="3537599"/>
            <a:ext cx="1624974" cy="6536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29" y="3366830"/>
            <a:ext cx="1666241" cy="995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99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kern="0" dirty="0"/>
              <a:t>Intrebari si raspunsuri</a:t>
            </a:r>
            <a:endParaRPr kumimoji="0" lang="de-DE" sz="28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Robert Bosch Romania | 02.2019</a:t>
            </a:r>
            <a:endParaRPr kumimoji="0" lang="de-DE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2018. Alle Rechte vorbehalten, auch bzgl. jeder Verfügung, Verwertung, Reproduktion, Bearbeitung, Weitergabe sowie für den Fall von Schutzrechtsanmeldungen.</a:t>
            </a:r>
            <a:endParaRPr kumimoji="0" lang="de-DE" sz="600" b="0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14</a:t>
            </a:r>
            <a:endParaRPr kumimoji="0" lang="de-DE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9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11" name="Tabelle 11"/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150813" y="1066801"/>
          <a:ext cx="10668000" cy="4220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023">
                <a:tc>
                  <a:txBody>
                    <a:bodyPr/>
                    <a:lstStyle/>
                    <a:p>
                      <a:r>
                        <a:rPr lang="en-GB" sz="1800" dirty="0" err="1"/>
                        <a:t>Intrebare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Raspuns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Este </a:t>
                      </a:r>
                      <a:r>
                        <a:rPr lang="en-GB" sz="1800" dirty="0" err="1"/>
                        <a:t>nevoie</a:t>
                      </a:r>
                      <a:r>
                        <a:rPr lang="en-GB" sz="1800" dirty="0"/>
                        <a:t> ca </a:t>
                      </a:r>
                      <a:r>
                        <a:rPr lang="en-GB" sz="1800" dirty="0" err="1"/>
                        <a:t>utilizatorul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sa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declanseze</a:t>
                      </a:r>
                      <a:r>
                        <a:rPr lang="en-GB" sz="1800" dirty="0"/>
                        <a:t> auto-</a:t>
                      </a:r>
                      <a:r>
                        <a:rPr lang="en-GB" sz="1800" dirty="0" err="1"/>
                        <a:t>scuturarea</a:t>
                      </a:r>
                      <a:r>
                        <a:rPr lang="en-GB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Pre-</a:t>
                      </a:r>
                      <a:r>
                        <a:rPr lang="en-GB" sz="1800" dirty="0" err="1"/>
                        <a:t>filtul</a:t>
                      </a:r>
                      <a:r>
                        <a:rPr lang="en-GB" sz="1800" dirty="0"/>
                        <a:t> se </a:t>
                      </a:r>
                      <a:r>
                        <a:rPr lang="en-GB" sz="1800" dirty="0" err="1"/>
                        <a:t>va</a:t>
                      </a:r>
                      <a:r>
                        <a:rPr lang="en-GB" sz="1800" dirty="0"/>
                        <a:t> auto-</a:t>
                      </a:r>
                      <a:r>
                        <a:rPr lang="en-GB" sz="1800" dirty="0" err="1"/>
                        <a:t>scutura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imediat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cand</a:t>
                      </a:r>
                      <a:r>
                        <a:rPr lang="en-GB" sz="1800" baseline="0" dirty="0"/>
                        <a:t> GAS 12-25 PL se </a:t>
                      </a:r>
                      <a:r>
                        <a:rPr lang="en-GB" sz="1800" baseline="0" dirty="0" err="1"/>
                        <a:t>opreste</a:t>
                      </a:r>
                      <a:r>
                        <a:rPr lang="en-GB" sz="1800" baseline="0" dirty="0"/>
                        <a:t>. La </a:t>
                      </a:r>
                      <a:r>
                        <a:rPr lang="en-GB" sz="1800" baseline="0" dirty="0" err="1"/>
                        <a:t>urmatoarea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pornire</a:t>
                      </a:r>
                      <a:r>
                        <a:rPr lang="en-GB" sz="1800" baseline="0" dirty="0"/>
                        <a:t> a </a:t>
                      </a:r>
                      <a:r>
                        <a:rPr lang="en-GB" sz="1800" baseline="0" dirty="0" err="1"/>
                        <a:t>aspiratorului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acesta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va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furniza</a:t>
                      </a:r>
                      <a:r>
                        <a:rPr lang="en-GB" sz="1800" baseline="0" dirty="0"/>
                        <a:t> din </a:t>
                      </a:r>
                      <a:r>
                        <a:rPr lang="en-GB" sz="1800" baseline="0" dirty="0" err="1"/>
                        <a:t>intreaga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sa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putere</a:t>
                      </a:r>
                      <a:r>
                        <a:rPr lang="en-GB" sz="1800" baseline="0" dirty="0"/>
                        <a:t> de </a:t>
                      </a:r>
                      <a:r>
                        <a:rPr lang="en-GB" sz="1800" baseline="0" dirty="0" err="1"/>
                        <a:t>aspiratie</a:t>
                      </a:r>
                      <a:r>
                        <a:rPr lang="en-GB" sz="1800" baseline="0" dirty="0"/>
                        <a:t>.</a:t>
                      </a:r>
                      <a:endParaRPr lang="en-GB" sz="1800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Mai </a:t>
                      </a:r>
                      <a:r>
                        <a:rPr lang="en-GB" sz="1800" dirty="0" err="1"/>
                        <a:t>exista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produse</a:t>
                      </a:r>
                      <a:r>
                        <a:rPr lang="en-GB" sz="1800" dirty="0"/>
                        <a:t> in </a:t>
                      </a:r>
                      <a:r>
                        <a:rPr lang="en-GB" sz="1800" dirty="0" err="1"/>
                        <a:t>piata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echipate</a:t>
                      </a:r>
                      <a:r>
                        <a:rPr lang="en-GB" sz="1800" dirty="0"/>
                        <a:t> cu </a:t>
                      </a:r>
                      <a:r>
                        <a:rPr lang="en-GB" sz="1800" dirty="0" err="1"/>
                        <a:t>acest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sistem</a:t>
                      </a:r>
                      <a:r>
                        <a:rPr lang="en-GB" sz="1800" dirty="0"/>
                        <a:t> de auto-</a:t>
                      </a:r>
                      <a:r>
                        <a:rPr lang="en-GB" sz="1800" dirty="0" err="1"/>
                        <a:t>scuturare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prin</a:t>
                      </a:r>
                      <a:r>
                        <a:rPr lang="en-GB" sz="1800" dirty="0"/>
                        <a:t> pre-</a:t>
                      </a:r>
                      <a:r>
                        <a:rPr lang="en-GB" sz="1800" dirty="0" err="1"/>
                        <a:t>filtrare</a:t>
                      </a:r>
                      <a:r>
                        <a:rPr lang="en-GB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/>
                        <a:t>Aceasta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tehnologia</a:t>
                      </a:r>
                      <a:r>
                        <a:rPr lang="en-GB" sz="1800" dirty="0"/>
                        <a:t> de </a:t>
                      </a:r>
                      <a:r>
                        <a:rPr lang="en-GB" sz="1800" dirty="0" err="1"/>
                        <a:t>prefiltrare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este</a:t>
                      </a:r>
                      <a:r>
                        <a:rPr lang="en-GB" sz="1800" dirty="0"/>
                        <a:t> patent Bosch, </a:t>
                      </a:r>
                      <a:r>
                        <a:rPr lang="en-GB" sz="1800" dirty="0" err="1"/>
                        <a:t>aspiratoarele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altor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branduri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echipate</a:t>
                      </a:r>
                      <a:r>
                        <a:rPr lang="en-GB" sz="1800" dirty="0"/>
                        <a:t> cu </a:t>
                      </a:r>
                      <a:r>
                        <a:rPr lang="en-GB" sz="1800" dirty="0" err="1"/>
                        <a:t>sisteme</a:t>
                      </a:r>
                      <a:r>
                        <a:rPr lang="en-GB" sz="1800" dirty="0"/>
                        <a:t> de auto-</a:t>
                      </a:r>
                      <a:r>
                        <a:rPr lang="en-GB" sz="1800" dirty="0" err="1"/>
                        <a:t>curatare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costand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mult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mai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mult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decat</a:t>
                      </a:r>
                      <a:r>
                        <a:rPr lang="en-GB" sz="1800" baseline="0" dirty="0"/>
                        <a:t> GAS 12-25 PL.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6417"/>
                  </a:ext>
                </a:extLst>
              </a:tr>
              <a:tr h="1115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Ce </a:t>
                      </a:r>
                      <a:r>
                        <a:rPr lang="en-GB" sz="1800" dirty="0" err="1"/>
                        <a:t>semnifica</a:t>
                      </a:r>
                      <a:r>
                        <a:rPr lang="en-GB" sz="1800" dirty="0"/>
                        <a:t> H13?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99.95%</a:t>
                      </a:r>
                      <a:r>
                        <a:rPr lang="en-GB" sz="1800" baseline="0" dirty="0"/>
                        <a:t> din </a:t>
                      </a:r>
                      <a:r>
                        <a:rPr lang="en-GB" sz="1800" baseline="0" dirty="0" err="1"/>
                        <a:t>praful</a:t>
                      </a:r>
                      <a:r>
                        <a:rPr lang="en-GB" sz="1800" baseline="0" dirty="0"/>
                        <a:t> fin (cu </a:t>
                      </a:r>
                      <a:r>
                        <a:rPr lang="en-GB" sz="1800" baseline="0" dirty="0" err="1"/>
                        <a:t>dimensiuni</a:t>
                      </a:r>
                      <a:r>
                        <a:rPr lang="en-GB" sz="1800" baseline="0" dirty="0"/>
                        <a:t> ale </a:t>
                      </a:r>
                      <a:r>
                        <a:rPr lang="en-GB" sz="1800" baseline="0" dirty="0" err="1"/>
                        <a:t>granulelor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pana</a:t>
                      </a:r>
                      <a:r>
                        <a:rPr lang="en-GB" sz="1800" baseline="0" dirty="0"/>
                        <a:t> la 0.3 mm), care nu </a:t>
                      </a:r>
                      <a:r>
                        <a:rPr lang="en-GB" sz="1800" baseline="0" dirty="0" err="1"/>
                        <a:t>poate</a:t>
                      </a:r>
                      <a:r>
                        <a:rPr lang="en-GB" sz="1800" baseline="0" dirty="0"/>
                        <a:t> fi </a:t>
                      </a:r>
                      <a:r>
                        <a:rPr lang="en-GB" sz="1800" baseline="0" dirty="0" err="1"/>
                        <a:t>vazut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nici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macar</a:t>
                      </a:r>
                      <a:r>
                        <a:rPr lang="en-GB" sz="1800" baseline="0" dirty="0"/>
                        <a:t> cu un </a:t>
                      </a:r>
                      <a:r>
                        <a:rPr lang="en-GB" sz="1800" baseline="0" dirty="0" err="1"/>
                        <a:t>microscop</a:t>
                      </a:r>
                      <a:r>
                        <a:rPr lang="en-GB" sz="1800" baseline="0" dirty="0"/>
                        <a:t> optic </a:t>
                      </a:r>
                      <a:r>
                        <a:rPr lang="en-GB" sz="1800" baseline="0" dirty="0" err="1"/>
                        <a:t>obisnuit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poate</a:t>
                      </a:r>
                      <a:r>
                        <a:rPr lang="en-GB" sz="1800" baseline="0" dirty="0"/>
                        <a:t> fi </a:t>
                      </a:r>
                      <a:r>
                        <a:rPr lang="en-GB" sz="1800" baseline="0" dirty="0" err="1"/>
                        <a:t>aspirat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si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retinut</a:t>
                      </a:r>
                      <a:r>
                        <a:rPr lang="en-GB" sz="1800" baseline="0" dirty="0"/>
                        <a:t> de </a:t>
                      </a:r>
                      <a:r>
                        <a:rPr lang="en-GB" sz="1800" baseline="0" dirty="0" err="1"/>
                        <a:t>catre</a:t>
                      </a:r>
                      <a:r>
                        <a:rPr lang="en-US" sz="1800" baseline="0" dirty="0"/>
                        <a:t> GAS 12-25 PL, la </a:t>
                      </a:r>
                      <a:r>
                        <a:rPr lang="en-US" sz="1800" baseline="0" dirty="0" err="1"/>
                        <a:t>fel</a:t>
                      </a:r>
                      <a:r>
                        <a:rPr lang="en-US" sz="1800" baseline="0" dirty="0"/>
                        <a:t> ca </a:t>
                      </a:r>
                      <a:r>
                        <a:rPr lang="en-US" sz="1800" baseline="0" dirty="0" err="1"/>
                        <a:t>cel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mai</a:t>
                      </a:r>
                      <a:r>
                        <a:rPr lang="en-US" sz="1800" baseline="0" dirty="0"/>
                        <a:t> bun apparat de </a:t>
                      </a:r>
                      <a:r>
                        <a:rPr lang="en-US" sz="1800" baseline="0" dirty="0" err="1"/>
                        <a:t>purificare</a:t>
                      </a:r>
                      <a:r>
                        <a:rPr lang="en-US" sz="1800" baseline="0" dirty="0"/>
                        <a:t> a </a:t>
                      </a:r>
                      <a:r>
                        <a:rPr lang="en-US" sz="1800" baseline="0" dirty="0" err="1"/>
                        <a:t>aerului</a:t>
                      </a:r>
                      <a:r>
                        <a:rPr lang="en-US" sz="1800" baseline="0" dirty="0"/>
                        <a:t>. </a:t>
                      </a:r>
                      <a:r>
                        <a:rPr lang="en-US" sz="1800" baseline="0" dirty="0" err="1"/>
                        <a:t>Utilizatorii</a:t>
                      </a:r>
                      <a:r>
                        <a:rPr lang="en-US" sz="1800" baseline="0" dirty="0"/>
                        <a:t> pot </a:t>
                      </a:r>
                      <a:r>
                        <a:rPr lang="en-US" sz="1800" baseline="0" dirty="0" err="1"/>
                        <a:t>folosi</a:t>
                      </a:r>
                      <a:r>
                        <a:rPr lang="en-US" sz="1800" baseline="0" dirty="0"/>
                        <a:t> GAS 12-25 PL ca </a:t>
                      </a:r>
                      <a:r>
                        <a:rPr lang="en-US" sz="1800" baseline="0" dirty="0" err="1"/>
                        <a:t>purificator</a:t>
                      </a:r>
                      <a:r>
                        <a:rPr lang="en-US" sz="1800" baseline="0" dirty="0"/>
                        <a:t> de </a:t>
                      </a:r>
                      <a:r>
                        <a:rPr lang="en-US" sz="1800" baseline="0" dirty="0" err="1"/>
                        <a:t>aer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daca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zgomotul</a:t>
                      </a:r>
                      <a:r>
                        <a:rPr lang="en-US" sz="1800" baseline="0" dirty="0"/>
                        <a:t> nu </a:t>
                      </a:r>
                      <a:r>
                        <a:rPr lang="en-US" sz="1800" baseline="0" dirty="0" err="1"/>
                        <a:t>reprezinta</a:t>
                      </a:r>
                      <a:r>
                        <a:rPr lang="en-US" sz="1800" baseline="0" dirty="0"/>
                        <a:t> o </a:t>
                      </a:r>
                      <a:r>
                        <a:rPr lang="en-US" sz="1800" baseline="0" dirty="0" err="1"/>
                        <a:t>problema</a:t>
                      </a:r>
                      <a:r>
                        <a:rPr lang="en-US" sz="1800" baseline="0" dirty="0"/>
                        <a:t>.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1147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kern="0" dirty="0"/>
              <a:t>Pe scurt</a:t>
            </a:r>
            <a:endParaRPr kumimoji="0" lang="de-DE" sz="28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600">
                <a:solidFill>
                  <a:srgbClr val="000000"/>
                </a:solidFill>
                <a:latin typeface="Bosch Office Sans" pitchFamily="2" charset="0"/>
              </a:rPr>
              <a:t>Robert Bosch Romania | 02.2019</a:t>
            </a:r>
            <a:endParaRPr lang="en-US" sz="600" dirty="0">
              <a:solidFill>
                <a:srgbClr val="000000"/>
              </a:solidFill>
              <a:latin typeface="Bosch Office Sans" pitchFamily="2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de-DE" sz="600">
                <a:solidFill>
                  <a:srgbClr val="B2B3B5"/>
                </a:solidFill>
                <a:latin typeface="Bosch Office Sans" panose="020B0604020202020204" pitchFamily="34" charset="0"/>
              </a:rPr>
              <a:t>© Robert Bosch GmbH 2018. Alle Rechte vorbehalten, auch bzgl. jeder Verfügung, Verwertung, Reproduktion, Bearbeitung, Weitergabe sowie für den Fall von Schutzrechtsanmeldungen.</a:t>
            </a:r>
            <a:endParaRPr lang="en-US" sz="600" dirty="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999FA6"/>
                </a:solidFill>
              </a:rPr>
              <a:t>2</a:t>
            </a: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7780" rIns="0" bIns="0" rtlCol="0" anchor="t">
            <a:normAutofit/>
          </a:bodyPr>
          <a:lstStyle/>
          <a:p>
            <a:pPr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endParaRPr lang="en-US" sz="550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5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67975541"/>
              </p:ext>
            </p:extLst>
          </p:nvPr>
        </p:nvGraphicFramePr>
        <p:xfrm>
          <a:off x="5484812" y="2584741"/>
          <a:ext cx="5226368" cy="29605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8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11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Date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tehnice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842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GAS 12-25 PL</a:t>
                      </a:r>
                    </a:p>
                  </a:txBody>
                  <a:tcPr anchor="ctr">
                    <a:solidFill>
                      <a:srgbClr val="084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18">
                <a:tc>
                  <a:txBody>
                    <a:bodyPr/>
                    <a:lstStyle/>
                    <a:p>
                      <a:pPr marL="0" marR="0" lvl="0" indent="0" algn="l" defTabSz="593725" rtl="0" eaLnBrk="0" fontAlgn="base" latinLnBrk="0" hangingPunct="0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D7298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</a:rPr>
                        <a:t>Putere</a:t>
                      </a:r>
                      <a:r>
                        <a:rPr kumimoji="0" lang="en-GB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</a:rPr>
                        <a:t> (W)</a:t>
                      </a:r>
                    </a:p>
                  </a:txBody>
                  <a:tcPr marL="59372" marR="59372" marT="29686" marB="29686" anchor="ctr" horzOverflow="overflow">
                    <a:lnR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18">
                <a:tc>
                  <a:txBody>
                    <a:bodyPr/>
                    <a:lstStyle/>
                    <a:p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Puterea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de </a:t>
                      </a:r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aspiratie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(W)</a:t>
                      </a:r>
                    </a:p>
                  </a:txBody>
                  <a:tcPr marL="59372" marR="59372" marT="29686" marB="29686" anchor="ctr" horzOverflow="overflow">
                    <a:lnR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34">
                <a:tc>
                  <a:txBody>
                    <a:bodyPr/>
                    <a:lstStyle/>
                    <a:p>
                      <a:pPr marL="0" marR="0" lvl="0" indent="0" algn="l" defTabSz="593725" rtl="0" eaLnBrk="0" fontAlgn="base" latinLnBrk="0" hangingPunct="0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D7298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</a:rPr>
                        <a:t>Presiune</a:t>
                      </a:r>
                      <a:r>
                        <a:rPr kumimoji="0" lang="en-GB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</a:rPr>
                        <a:t> in vid (</a:t>
                      </a:r>
                      <a:r>
                        <a:rPr kumimoji="0" lang="en-GB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</a:rPr>
                        <a:t>kPa</a:t>
                      </a:r>
                      <a:r>
                        <a:rPr kumimoji="0" lang="en-GB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L="59372" marR="59372" marT="29686" marB="29686" anchor="ctr" horzOverflow="overflow">
                    <a:lnR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64">
                <a:tc>
                  <a:txBody>
                    <a:bodyPr/>
                    <a:lstStyle/>
                    <a:p>
                      <a:pPr marL="0" marR="0" lvl="0" indent="0" algn="l" defTabSz="593725" rtl="0" eaLnBrk="0" fontAlgn="base" latinLnBrk="0" hangingPunct="0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D7298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</a:rPr>
                        <a:t>Debit de </a:t>
                      </a:r>
                      <a:r>
                        <a:rPr kumimoji="0" lang="en-GB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</a:rPr>
                        <a:t>aer</a:t>
                      </a:r>
                      <a:r>
                        <a:rPr kumimoji="0" lang="en-GB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</a:rPr>
                        <a:t> (Motor l/s)</a:t>
                      </a:r>
                    </a:p>
                  </a:txBody>
                  <a:tcPr marL="59372" marR="59372" marT="29686" marB="29686" anchor="ctr" horzOverflow="overflow">
                    <a:lnR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266">
                <a:tc>
                  <a:txBody>
                    <a:bodyPr/>
                    <a:lstStyle/>
                    <a:p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Capacitatea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</a:t>
                      </a:r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totala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a </a:t>
                      </a:r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rezervorului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de </a:t>
                      </a:r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praf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(L)</a:t>
                      </a:r>
                    </a:p>
                  </a:txBody>
                  <a:tcPr marL="59372" marR="59372" marT="29686" marB="29686" anchor="ctr" horzOverflow="overflow">
                    <a:lnR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756">
                <a:tc>
                  <a:txBody>
                    <a:bodyPr/>
                    <a:lstStyle/>
                    <a:p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Capacitatea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</a:t>
                      </a:r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neta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a </a:t>
                      </a:r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rezervorului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</a:t>
                      </a:r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uscat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/</a:t>
                      </a:r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umed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(L)</a:t>
                      </a:r>
                    </a:p>
                  </a:txBody>
                  <a:tcPr marL="59372" marR="59372" marT="29686" marB="29686" anchor="ctr" horzOverflow="overflow">
                    <a:lnR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21/16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118">
                <a:tc>
                  <a:txBody>
                    <a:bodyPr/>
                    <a:lstStyle/>
                    <a:p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Sursa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de </a:t>
                      </a:r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alimentare</a:t>
                      </a:r>
                      <a:endParaRPr kumimoji="0" lang="en-GB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59372" marR="59372" marT="29686" marB="29686" anchor="ctr" horzOverflow="overflow">
                    <a:lnR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118">
                <a:tc>
                  <a:txBody>
                    <a:bodyPr/>
                    <a:lstStyle/>
                    <a:p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Clasa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</a:t>
                      </a:r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principala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a </a:t>
                      </a:r>
                      <a:r>
                        <a:rPr kumimoji="0" lang="en-GB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filtrului</a:t>
                      </a:r>
                      <a:r>
                        <a:rPr kumimoji="0" lang="en-GB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ea typeface="SimSun" pitchFamily="2" charset="-122"/>
                          <a:cs typeface="+mn-cs"/>
                        </a:rPr>
                        <a:t> (HEPA)</a:t>
                      </a:r>
                    </a:p>
                  </a:txBody>
                  <a:tcPr marL="59372" marR="59372" marT="29686" marB="29686" anchor="ctr" horzOverflow="overflow">
                    <a:lnR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Rechteck 2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50813" y="1053610"/>
            <a:ext cx="4885413" cy="2030904"/>
          </a:xfrm>
          <a:prstGeom prst="rect">
            <a:avLst/>
          </a:prstGeom>
          <a:solidFill>
            <a:srgbClr val="08427E"/>
          </a:solidFill>
          <a:ln>
            <a:solidFill>
              <a:srgbClr val="6D9AB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400" dirty="0" err="1">
                <a:solidFill>
                  <a:schemeClr val="bg1"/>
                </a:solidFill>
              </a:rPr>
              <a:t>Mesaj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cheie</a:t>
            </a:r>
            <a:r>
              <a:rPr lang="en-GB" sz="2400" dirty="0">
                <a:solidFill>
                  <a:schemeClr val="bg1"/>
                </a:solidFill>
              </a:rPr>
              <a:t>: </a:t>
            </a:r>
          </a:p>
          <a:p>
            <a:pPr>
              <a:defRPr/>
            </a:pPr>
            <a:r>
              <a:rPr lang="en-US" altLang="zh-CN" sz="2000" dirty="0" err="1">
                <a:solidFill>
                  <a:schemeClr val="bg1"/>
                </a:solidFill>
              </a:rPr>
              <a:t>Putere</a:t>
            </a:r>
            <a:r>
              <a:rPr lang="en-US" altLang="zh-CN" sz="2000" dirty="0">
                <a:solidFill>
                  <a:schemeClr val="bg1"/>
                </a:solidFill>
              </a:rPr>
              <a:t> de </a:t>
            </a:r>
            <a:r>
              <a:rPr lang="en-US" altLang="zh-CN" sz="2000" dirty="0" err="1">
                <a:solidFill>
                  <a:schemeClr val="bg1"/>
                </a:solidFill>
              </a:rPr>
              <a:t>aspiratie</a:t>
            </a: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</a:rPr>
              <a:t>superioara</a:t>
            </a:r>
            <a:r>
              <a:rPr lang="en-US" altLang="zh-CN" sz="2000" dirty="0">
                <a:solidFill>
                  <a:schemeClr val="bg1"/>
                </a:solidFill>
              </a:rPr>
              <a:t> cu o </a:t>
            </a:r>
            <a:r>
              <a:rPr lang="en-US" altLang="zh-CN" sz="2000" dirty="0" err="1">
                <a:solidFill>
                  <a:schemeClr val="bg1"/>
                </a:solidFill>
              </a:rPr>
              <a:t>tehnologie</a:t>
            </a: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</a:rPr>
              <a:t>inovatoare</a:t>
            </a:r>
            <a:r>
              <a:rPr lang="en-US" altLang="zh-CN" sz="2000" dirty="0">
                <a:solidFill>
                  <a:schemeClr val="bg1"/>
                </a:solidFill>
              </a:rPr>
              <a:t> de auto-</a:t>
            </a:r>
            <a:r>
              <a:rPr lang="en-US" altLang="zh-CN" sz="2000" dirty="0" err="1">
                <a:solidFill>
                  <a:schemeClr val="bg1"/>
                </a:solidFill>
              </a:rPr>
              <a:t>curatare</a:t>
            </a:r>
            <a:r>
              <a:rPr lang="en-US" altLang="zh-CN" sz="2000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endParaRPr lang="de-DE" altLang="zh-CN" sz="2000" dirty="0">
              <a:solidFill>
                <a:schemeClr val="bg1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GB" sz="1400" b="1" dirty="0">
                <a:solidFill>
                  <a:schemeClr val="bg1"/>
                </a:solidFill>
              </a:rPr>
              <a:t>SOL: Dec.2018</a:t>
            </a:r>
          </a:p>
        </p:txBody>
      </p:sp>
      <p:sp>
        <p:nvSpPr>
          <p:cNvPr id="16" name="Rectangle 6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50812" y="3207066"/>
            <a:ext cx="4885413" cy="2421574"/>
          </a:xfrm>
          <a:prstGeom prst="rect">
            <a:avLst/>
          </a:prstGeom>
          <a:noFill/>
          <a:ln w="19050">
            <a:solidFill>
              <a:srgbClr val="08427E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chemeClr val="tx1"/>
                </a:solidFill>
              </a:rPr>
              <a:t>Consistenta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si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aspirare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puternica</a:t>
            </a:r>
            <a:endParaRPr lang="en-GB" sz="1400" b="1" dirty="0">
              <a:solidFill>
                <a:schemeClr val="tx1"/>
              </a:solidFill>
            </a:endParaRPr>
          </a:p>
          <a:p>
            <a:pPr marL="742721" lvl="1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1"/>
                </a:solidFill>
              </a:rPr>
              <a:t>Aspiratie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constanta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prin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tehnologia</a:t>
            </a:r>
            <a:r>
              <a:rPr lang="en-GB" sz="1400" dirty="0">
                <a:solidFill>
                  <a:schemeClr val="tx1"/>
                </a:solidFill>
              </a:rPr>
              <a:t> cu auto-</a:t>
            </a:r>
            <a:r>
              <a:rPr lang="en-GB" sz="1400" dirty="0" err="1">
                <a:solidFill>
                  <a:schemeClr val="tx1"/>
                </a:solidFill>
              </a:rPr>
              <a:t>curatare</a:t>
            </a:r>
            <a:endParaRPr lang="en-GB" sz="1400" dirty="0">
              <a:solidFill>
                <a:schemeClr val="tx1"/>
              </a:solidFill>
            </a:endParaRPr>
          </a:p>
          <a:p>
            <a:pPr marL="742721" lvl="1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1"/>
                </a:solidFill>
              </a:rPr>
              <a:t>Putere</a:t>
            </a:r>
            <a:r>
              <a:rPr lang="en-GB" sz="1400" dirty="0">
                <a:solidFill>
                  <a:schemeClr val="tx1"/>
                </a:solidFill>
              </a:rPr>
              <a:t> de </a:t>
            </a:r>
            <a:r>
              <a:rPr lang="en-GB" sz="1400" dirty="0" err="1">
                <a:solidFill>
                  <a:schemeClr val="tx1"/>
                </a:solidFill>
              </a:rPr>
              <a:t>aspirare</a:t>
            </a:r>
            <a:r>
              <a:rPr lang="en-GB" sz="1400" dirty="0">
                <a:solidFill>
                  <a:schemeClr val="tx1"/>
                </a:solidFill>
              </a:rPr>
              <a:t> cu 50% </a:t>
            </a:r>
            <a:r>
              <a:rPr lang="en-GB" sz="1400" dirty="0" err="1">
                <a:solidFill>
                  <a:schemeClr val="tx1"/>
                </a:solidFill>
              </a:rPr>
              <a:t>mai</a:t>
            </a:r>
            <a:r>
              <a:rPr lang="en-GB" sz="1400" dirty="0">
                <a:solidFill>
                  <a:schemeClr val="tx1"/>
                </a:solidFill>
              </a:rPr>
              <a:t> mare vs. fata de GAS11-21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</a:rPr>
              <a:t>Spatiu</a:t>
            </a:r>
            <a:r>
              <a:rPr lang="en-US" sz="1400" b="1" dirty="0">
                <a:solidFill>
                  <a:schemeClr val="tx1"/>
                </a:solidFill>
              </a:rPr>
              <a:t> de </a:t>
            </a:r>
            <a:r>
              <a:rPr lang="en-US" sz="1400" b="1" dirty="0" err="1">
                <a:solidFill>
                  <a:schemeClr val="tx1"/>
                </a:solidFill>
              </a:rPr>
              <a:t>lucru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fara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praf</a:t>
            </a:r>
            <a:endParaRPr lang="en-GB" sz="1400" b="1" dirty="0">
              <a:solidFill>
                <a:schemeClr val="tx1"/>
              </a:solidFill>
            </a:endParaRPr>
          </a:p>
          <a:p>
            <a:pPr marL="742721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99.95% </a:t>
            </a:r>
            <a:r>
              <a:rPr lang="en-US" sz="1400" dirty="0" err="1">
                <a:solidFill>
                  <a:schemeClr val="tx1"/>
                </a:solidFill>
              </a:rPr>
              <a:t>praf</a:t>
            </a:r>
            <a:r>
              <a:rPr lang="en-US" sz="1400" dirty="0">
                <a:solidFill>
                  <a:schemeClr val="tx1"/>
                </a:solidFill>
              </a:rPr>
              <a:t> fin (&gt;0.3 micron) </a:t>
            </a:r>
            <a:r>
              <a:rPr lang="en-US" sz="1400" dirty="0" err="1">
                <a:solidFill>
                  <a:schemeClr val="tx1"/>
                </a:solidFill>
              </a:rPr>
              <a:t>filtrat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filtrul</a:t>
            </a:r>
            <a:r>
              <a:rPr lang="en-US" sz="1400" dirty="0">
                <a:solidFill>
                  <a:schemeClr val="tx1"/>
                </a:solidFill>
              </a:rPr>
              <a:t> H13 HEPA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certificate de </a:t>
            </a:r>
            <a:r>
              <a:rPr lang="en-US" sz="1400" dirty="0" err="1">
                <a:solidFill>
                  <a:schemeClr val="tx1"/>
                </a:solidFill>
              </a:rPr>
              <a:t>clasa</a:t>
            </a:r>
            <a:r>
              <a:rPr lang="en-US" sz="1400" dirty="0">
                <a:solidFill>
                  <a:schemeClr val="tx1"/>
                </a:solidFill>
              </a:rPr>
              <a:t> 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Cost </a:t>
            </a:r>
            <a:r>
              <a:rPr lang="en-GB" sz="1400" b="1" dirty="0" err="1">
                <a:solidFill>
                  <a:schemeClr val="tx1"/>
                </a:solidFill>
              </a:rPr>
              <a:t>redus</a:t>
            </a:r>
            <a:r>
              <a:rPr lang="en-GB" sz="1400" b="1" dirty="0">
                <a:solidFill>
                  <a:schemeClr val="tx1"/>
                </a:solidFill>
              </a:rPr>
              <a:t> de </a:t>
            </a:r>
            <a:r>
              <a:rPr lang="en-GB" sz="1400" b="1" dirty="0" err="1">
                <a:solidFill>
                  <a:schemeClr val="tx1"/>
                </a:solidFill>
              </a:rPr>
              <a:t>mentenanta</a:t>
            </a:r>
            <a:endParaRPr lang="en-GB" sz="1400" b="1" dirty="0">
              <a:solidFill>
                <a:schemeClr val="tx1"/>
              </a:solidFill>
            </a:endParaRPr>
          </a:p>
          <a:p>
            <a:pPr marL="742721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Tehnologia</a:t>
            </a:r>
            <a:r>
              <a:rPr lang="en-US" sz="1400" dirty="0">
                <a:solidFill>
                  <a:schemeClr val="tx1"/>
                </a:solidFill>
              </a:rPr>
              <a:t> pre-</a:t>
            </a:r>
            <a:r>
              <a:rPr lang="en-US" sz="1400" dirty="0" err="1">
                <a:solidFill>
                  <a:schemeClr val="tx1"/>
                </a:solidFill>
              </a:rPr>
              <a:t>filtrului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extinde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durata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viata</a:t>
            </a:r>
            <a:r>
              <a:rPr lang="en-US" sz="1400" dirty="0">
                <a:solidFill>
                  <a:schemeClr val="tx1"/>
                </a:solidFill>
              </a:rPr>
              <a:t> a </a:t>
            </a:r>
            <a:r>
              <a:rPr lang="en-US" sz="1400" dirty="0" err="1">
                <a:solidFill>
                  <a:schemeClr val="tx1"/>
                </a:solidFill>
              </a:rPr>
              <a:t>filtrului</a:t>
            </a:r>
            <a:r>
              <a:rPr lang="en-US" sz="1400" dirty="0">
                <a:solidFill>
                  <a:schemeClr val="tx1"/>
                </a:solidFill>
              </a:rPr>
              <a:t> de 3 </a:t>
            </a:r>
            <a:r>
              <a:rPr lang="en-US" sz="1400" dirty="0" err="1">
                <a:solidFill>
                  <a:schemeClr val="tx1"/>
                </a:solidFill>
              </a:rPr>
              <a:t>ori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93" y="2135748"/>
            <a:ext cx="559471" cy="376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55" y="11430"/>
            <a:ext cx="3062357" cy="2573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5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kern="0" dirty="0"/>
              <a:t>Utilizatori. Aplicatii.</a:t>
            </a:r>
            <a:endParaRPr kumimoji="0" lang="de-DE" sz="28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Robert Bosch Romania | 02.2019</a:t>
            </a:r>
            <a:endParaRPr kumimoji="0" lang="de-DE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2018. Alle Rechte vorbehalten, auch bzgl. jeder Verfügung, Verwertung, Reproduktion, Bearbeitung, Weitergabe sowie für den Fall von Schutzrechtsanmeldungen.</a:t>
            </a:r>
            <a:endParaRPr kumimoji="0" lang="de-DE" sz="600" b="0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3</a:t>
            </a:r>
            <a:endParaRPr kumimoji="0" lang="de-DE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8" name="Line 2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800000">
            <a:off x="4277730" y="1592269"/>
            <a:ext cx="2023412" cy="347569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99" name="Line 5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8273" y="4864985"/>
            <a:ext cx="926495" cy="0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00" name="Line 5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200772" y="4864985"/>
            <a:ext cx="1020579" cy="0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01" name="Line 6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922619" y="1942685"/>
            <a:ext cx="1298731" cy="0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02" name="Freeform 7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990238" y="2515876"/>
            <a:ext cx="535855" cy="1788802"/>
          </a:xfrm>
          <a:custGeom>
            <a:avLst/>
            <a:gdLst/>
            <a:ahLst/>
            <a:cxnLst>
              <a:cxn ang="0">
                <a:pos x="262" y="126"/>
              </a:cxn>
              <a:cxn ang="0">
                <a:pos x="132" y="243"/>
              </a:cxn>
              <a:cxn ang="0">
                <a:pos x="125" y="834"/>
              </a:cxn>
              <a:cxn ang="0">
                <a:pos x="226" y="967"/>
              </a:cxn>
              <a:cxn ang="0">
                <a:pos x="126" y="1001"/>
              </a:cxn>
              <a:cxn ang="0">
                <a:pos x="69" y="1071"/>
              </a:cxn>
              <a:cxn ang="0">
                <a:pos x="17" y="760"/>
              </a:cxn>
              <a:cxn ang="0">
                <a:pos x="17" y="293"/>
              </a:cxn>
              <a:cxn ang="0">
                <a:pos x="121" y="33"/>
              </a:cxn>
              <a:cxn ang="0">
                <a:pos x="156" y="95"/>
              </a:cxn>
              <a:cxn ang="0">
                <a:pos x="262" y="126"/>
              </a:cxn>
            </a:cxnLst>
            <a:rect l="0" t="0" r="r" b="b"/>
            <a:pathLst>
              <a:path w="262" h="1111">
                <a:moveTo>
                  <a:pt x="262" y="126"/>
                </a:moveTo>
                <a:cubicBezTo>
                  <a:pt x="238" y="162"/>
                  <a:pt x="155" y="125"/>
                  <a:pt x="132" y="243"/>
                </a:cubicBezTo>
                <a:cubicBezTo>
                  <a:pt x="109" y="361"/>
                  <a:pt x="109" y="714"/>
                  <a:pt x="125" y="834"/>
                </a:cubicBezTo>
                <a:cubicBezTo>
                  <a:pt x="141" y="955"/>
                  <a:pt x="226" y="939"/>
                  <a:pt x="226" y="967"/>
                </a:cubicBezTo>
                <a:cubicBezTo>
                  <a:pt x="226" y="995"/>
                  <a:pt x="152" y="984"/>
                  <a:pt x="126" y="1001"/>
                </a:cubicBezTo>
                <a:cubicBezTo>
                  <a:pt x="100" y="1018"/>
                  <a:pt x="87" y="1111"/>
                  <a:pt x="69" y="1071"/>
                </a:cubicBezTo>
                <a:cubicBezTo>
                  <a:pt x="51" y="1031"/>
                  <a:pt x="25" y="889"/>
                  <a:pt x="17" y="760"/>
                </a:cubicBezTo>
                <a:cubicBezTo>
                  <a:pt x="9" y="630"/>
                  <a:pt x="0" y="414"/>
                  <a:pt x="17" y="293"/>
                </a:cubicBezTo>
                <a:cubicBezTo>
                  <a:pt x="34" y="171"/>
                  <a:pt x="98" y="66"/>
                  <a:pt x="121" y="33"/>
                </a:cubicBezTo>
                <a:cubicBezTo>
                  <a:pt x="144" y="0"/>
                  <a:pt x="133" y="80"/>
                  <a:pt x="156" y="95"/>
                </a:cubicBezTo>
                <a:cubicBezTo>
                  <a:pt x="179" y="110"/>
                  <a:pt x="240" y="120"/>
                  <a:pt x="262" y="12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03" name="Freeform 9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365812" y="2482062"/>
            <a:ext cx="619711" cy="1829054"/>
          </a:xfrm>
          <a:custGeom>
            <a:avLst/>
            <a:gdLst/>
            <a:ahLst/>
            <a:cxnLst>
              <a:cxn ang="0">
                <a:pos x="38" y="139"/>
              </a:cxn>
              <a:cxn ang="0">
                <a:pos x="170" y="257"/>
              </a:cxn>
              <a:cxn ang="0">
                <a:pos x="177" y="853"/>
              </a:cxn>
              <a:cxn ang="0">
                <a:pos x="75" y="987"/>
              </a:cxn>
              <a:cxn ang="0">
                <a:pos x="158" y="1040"/>
              </a:cxn>
              <a:cxn ang="0">
                <a:pos x="234" y="1092"/>
              </a:cxn>
              <a:cxn ang="0">
                <a:pos x="286" y="778"/>
              </a:cxn>
              <a:cxn ang="0">
                <a:pos x="286" y="306"/>
              </a:cxn>
              <a:cxn ang="0">
                <a:pos x="180" y="44"/>
              </a:cxn>
              <a:cxn ang="0">
                <a:pos x="23" y="44"/>
              </a:cxn>
              <a:cxn ang="0">
                <a:pos x="38" y="139"/>
              </a:cxn>
            </a:cxnLst>
            <a:rect l="0" t="0" r="r" b="b"/>
            <a:pathLst>
              <a:path w="303" h="1136">
                <a:moveTo>
                  <a:pt x="38" y="139"/>
                </a:moveTo>
                <a:cubicBezTo>
                  <a:pt x="62" y="174"/>
                  <a:pt x="147" y="138"/>
                  <a:pt x="170" y="257"/>
                </a:cubicBezTo>
                <a:cubicBezTo>
                  <a:pt x="193" y="376"/>
                  <a:pt x="193" y="731"/>
                  <a:pt x="177" y="853"/>
                </a:cubicBezTo>
                <a:cubicBezTo>
                  <a:pt x="161" y="974"/>
                  <a:pt x="78" y="956"/>
                  <a:pt x="75" y="987"/>
                </a:cubicBezTo>
                <a:cubicBezTo>
                  <a:pt x="72" y="1018"/>
                  <a:pt x="132" y="1022"/>
                  <a:pt x="158" y="1040"/>
                </a:cubicBezTo>
                <a:cubicBezTo>
                  <a:pt x="184" y="1058"/>
                  <a:pt x="213" y="1136"/>
                  <a:pt x="234" y="1092"/>
                </a:cubicBezTo>
                <a:cubicBezTo>
                  <a:pt x="255" y="1048"/>
                  <a:pt x="278" y="908"/>
                  <a:pt x="286" y="778"/>
                </a:cubicBezTo>
                <a:cubicBezTo>
                  <a:pt x="294" y="647"/>
                  <a:pt x="303" y="429"/>
                  <a:pt x="286" y="306"/>
                </a:cubicBezTo>
                <a:cubicBezTo>
                  <a:pt x="268" y="184"/>
                  <a:pt x="224" y="88"/>
                  <a:pt x="180" y="44"/>
                </a:cubicBezTo>
                <a:cubicBezTo>
                  <a:pt x="136" y="0"/>
                  <a:pt x="46" y="28"/>
                  <a:pt x="23" y="44"/>
                </a:cubicBezTo>
                <a:cubicBezTo>
                  <a:pt x="0" y="60"/>
                  <a:pt x="14" y="103"/>
                  <a:pt x="38" y="13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04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922619" y="3404640"/>
            <a:ext cx="1298731" cy="0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05" name="Line 1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748273" y="3404640"/>
            <a:ext cx="926495" cy="0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06" name="Oval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42356" y="1359835"/>
            <a:ext cx="5284914" cy="4160454"/>
          </a:xfrm>
          <a:prstGeom prst="ellipse">
            <a:avLst/>
          </a:prstGeom>
          <a:solidFill>
            <a:srgbClr val="08427E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07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53435" y="1870509"/>
            <a:ext cx="13203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lvl="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a typeface="Gulim" pitchFamily="34" charset="-127"/>
              </a:defRPr>
            </a:lvl1pPr>
          </a:lstStyle>
          <a:p>
            <a:r>
              <a:rPr lang="en-US" altLang="ko-KR" dirty="0" err="1"/>
              <a:t>Renovare</a:t>
            </a:r>
            <a:endParaRPr lang="en-US" dirty="0"/>
          </a:p>
        </p:txBody>
      </p:sp>
      <p:sp>
        <p:nvSpPr>
          <p:cNvPr id="110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36567" y="3272524"/>
            <a:ext cx="1306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lvl="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a typeface="Gulim" pitchFamily="34" charset="-127"/>
              </a:defRPr>
            </a:lvl1pPr>
          </a:lstStyle>
          <a:p>
            <a:r>
              <a:rPr lang="en-US" altLang="ko-KR" dirty="0"/>
              <a:t>Service-</a:t>
            </a:r>
            <a:r>
              <a:rPr lang="en-US" altLang="ko-KR" dirty="0" err="1"/>
              <a:t>uri</a:t>
            </a:r>
            <a:r>
              <a:rPr lang="en-US" altLang="ko-KR" dirty="0"/>
              <a:t> auto </a:t>
            </a:r>
            <a:endParaRPr lang="en-US" dirty="0"/>
          </a:p>
        </p:txBody>
      </p:sp>
      <p:sp>
        <p:nvSpPr>
          <p:cNvPr id="111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59092" y="4427044"/>
            <a:ext cx="1520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lvl="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a typeface="Gulim" pitchFamily="34" charset="-127"/>
              </a:defRPr>
            </a:lvl1pPr>
          </a:lstStyle>
          <a:p>
            <a:r>
              <a:rPr lang="en-US" dirty="0" err="1"/>
              <a:t>Dupa</a:t>
            </a:r>
            <a:r>
              <a:rPr lang="en-US" dirty="0"/>
              <a:t> </a:t>
            </a:r>
            <a:r>
              <a:rPr lang="en-US" dirty="0" err="1"/>
              <a:t>montare</a:t>
            </a:r>
            <a:r>
              <a:rPr lang="en-US" dirty="0"/>
              <a:t> </a:t>
            </a:r>
            <a:r>
              <a:rPr lang="en-US" dirty="0" err="1"/>
              <a:t>instalatii</a:t>
            </a:r>
            <a:endParaRPr lang="en-US" dirty="0"/>
          </a:p>
        </p:txBody>
      </p:sp>
      <p:sp>
        <p:nvSpPr>
          <p:cNvPr id="112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17953" y="4427044"/>
            <a:ext cx="13067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lvl="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a typeface="Gulim" pitchFamily="34" charset="-127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ko-KR" dirty="0" err="1">
                <a:solidFill>
                  <a:srgbClr val="FFFFFF"/>
                </a:solidFill>
                <a:latin typeface="Bosch Office Sans" panose="020B0604020202020204" pitchFamily="34" charset="0"/>
              </a:rPr>
              <a:t>Curatare</a:t>
            </a:r>
            <a:r>
              <a:rPr lang="en-US" altLang="ko-KR" dirty="0">
                <a:solidFill>
                  <a:srgbClr val="FFFFFF"/>
                </a:solidFill>
                <a:latin typeface="Bosch Office Sans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FFFFFF"/>
                </a:solidFill>
                <a:latin typeface="Bosch Office Sans" panose="020B0604020202020204" pitchFamily="34" charset="0"/>
              </a:rPr>
              <a:t>tehnologica</a:t>
            </a:r>
            <a:r>
              <a:rPr lang="en-US" altLang="ko-KR" dirty="0">
                <a:solidFill>
                  <a:srgbClr val="FFFFFF"/>
                </a:solidFill>
                <a:latin typeface="Bosch Office Sans" panose="020B0604020202020204" pitchFamily="34" charset="0"/>
              </a:rPr>
              <a:t> in </a:t>
            </a:r>
            <a:r>
              <a:rPr lang="en-US" altLang="ko-KR" dirty="0" err="1">
                <a:solidFill>
                  <a:srgbClr val="FFFFFF"/>
                </a:solidFill>
                <a:latin typeface="Bosch Office Sans" panose="020B0604020202020204" pitchFamily="34" charset="0"/>
              </a:rPr>
              <a:t>constructii</a:t>
            </a:r>
            <a:endParaRPr lang="en-GB" dirty="0">
              <a:solidFill>
                <a:srgbClr val="FFFFFF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113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rot="1800000">
            <a:off x="2578519" y="3456163"/>
            <a:ext cx="593734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14" name="Freeform 58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2429217" y="1066800"/>
            <a:ext cx="589031" cy="1743720"/>
          </a:xfrm>
          <a:custGeom>
            <a:avLst/>
            <a:gdLst/>
            <a:ahLst/>
            <a:cxnLst>
              <a:cxn ang="0">
                <a:pos x="36" y="132"/>
              </a:cxn>
              <a:cxn ang="0">
                <a:pos x="162" y="244"/>
              </a:cxn>
              <a:cxn ang="0">
                <a:pos x="168" y="812"/>
              </a:cxn>
              <a:cxn ang="0">
                <a:pos x="71" y="939"/>
              </a:cxn>
              <a:cxn ang="0">
                <a:pos x="145" y="1001"/>
              </a:cxn>
              <a:cxn ang="0">
                <a:pos x="222" y="1040"/>
              </a:cxn>
              <a:cxn ang="0">
                <a:pos x="272" y="740"/>
              </a:cxn>
              <a:cxn ang="0">
                <a:pos x="272" y="292"/>
              </a:cxn>
              <a:cxn ang="0">
                <a:pos x="171" y="42"/>
              </a:cxn>
              <a:cxn ang="0">
                <a:pos x="22" y="42"/>
              </a:cxn>
              <a:cxn ang="0">
                <a:pos x="36" y="132"/>
              </a:cxn>
            </a:cxnLst>
            <a:rect l="0" t="0" r="r" b="b"/>
            <a:pathLst>
              <a:path w="288" h="1083">
                <a:moveTo>
                  <a:pt x="36" y="132"/>
                </a:moveTo>
                <a:cubicBezTo>
                  <a:pt x="59" y="166"/>
                  <a:pt x="140" y="131"/>
                  <a:pt x="162" y="244"/>
                </a:cubicBezTo>
                <a:cubicBezTo>
                  <a:pt x="184" y="358"/>
                  <a:pt x="184" y="696"/>
                  <a:pt x="168" y="812"/>
                </a:cubicBezTo>
                <a:cubicBezTo>
                  <a:pt x="153" y="927"/>
                  <a:pt x="75" y="908"/>
                  <a:pt x="71" y="939"/>
                </a:cubicBezTo>
                <a:cubicBezTo>
                  <a:pt x="67" y="970"/>
                  <a:pt x="120" y="984"/>
                  <a:pt x="145" y="1001"/>
                </a:cubicBezTo>
                <a:cubicBezTo>
                  <a:pt x="170" y="1018"/>
                  <a:pt x="201" y="1083"/>
                  <a:pt x="222" y="1040"/>
                </a:cubicBezTo>
                <a:cubicBezTo>
                  <a:pt x="243" y="997"/>
                  <a:pt x="264" y="865"/>
                  <a:pt x="272" y="740"/>
                </a:cubicBezTo>
                <a:cubicBezTo>
                  <a:pt x="279" y="616"/>
                  <a:pt x="288" y="408"/>
                  <a:pt x="272" y="292"/>
                </a:cubicBezTo>
                <a:cubicBezTo>
                  <a:pt x="255" y="175"/>
                  <a:pt x="213" y="84"/>
                  <a:pt x="171" y="42"/>
                </a:cubicBezTo>
                <a:cubicBezTo>
                  <a:pt x="130" y="0"/>
                  <a:pt x="44" y="26"/>
                  <a:pt x="22" y="42"/>
                </a:cubicBezTo>
                <a:cubicBezTo>
                  <a:pt x="0" y="57"/>
                  <a:pt x="13" y="98"/>
                  <a:pt x="36" y="13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15" name="AutoShape 5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50813" y="1284161"/>
            <a:ext cx="2597461" cy="13154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16" name="Line 6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748273" y="1942685"/>
            <a:ext cx="926495" cy="0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17" name="Line 6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252012" y="1285772"/>
            <a:ext cx="0" cy="1315437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18" name="AutoShape 6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21352" y="2747727"/>
            <a:ext cx="2597461" cy="131382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19" name="Line 6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259210" y="2746117"/>
            <a:ext cx="0" cy="1315438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20" name="Line 7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259218" y="4206463"/>
            <a:ext cx="0" cy="1315437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21" name="Line 7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751565" y="2746117"/>
            <a:ext cx="0" cy="1315438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22" name="Line 7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9765966" y="4206463"/>
            <a:ext cx="0" cy="1315437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23" name="Textfeld 78"/>
          <p:cNvSpPr txBox="1"/>
          <p:nvPr>
            <p:custDataLst>
              <p:tags r:id="rId31"/>
            </p:custDataLst>
          </p:nvPr>
        </p:nvSpPr>
        <p:spPr>
          <a:xfrm>
            <a:off x="8313674" y="3206883"/>
            <a:ext cx="1020481" cy="52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anose="020B0604020202020204" pitchFamily="34" charset="0"/>
              </a:rPr>
              <a:t>Application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anose="020B0604020202020204" pitchFamily="34" charset="0"/>
              </a:rPr>
              <a:t>Picture</a:t>
            </a:r>
          </a:p>
        </p:txBody>
      </p:sp>
      <p:sp>
        <p:nvSpPr>
          <p:cNvPr id="124" name="Textfeld 79"/>
          <p:cNvSpPr txBox="1"/>
          <p:nvPr>
            <p:custDataLst>
              <p:tags r:id="rId32"/>
            </p:custDataLst>
          </p:nvPr>
        </p:nvSpPr>
        <p:spPr>
          <a:xfrm>
            <a:off x="1634160" y="4718770"/>
            <a:ext cx="1020481" cy="52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anose="020B0604020202020204" pitchFamily="34" charset="0"/>
              </a:rPr>
              <a:t>Application 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anose="020B0604020202020204" pitchFamily="34" charset="0"/>
              </a:rPr>
              <a:t>Picture</a:t>
            </a:r>
          </a:p>
        </p:txBody>
      </p:sp>
      <p:sp>
        <p:nvSpPr>
          <p:cNvPr id="125" name="Textfeld 80"/>
          <p:cNvSpPr txBox="1"/>
          <p:nvPr>
            <p:custDataLst>
              <p:tags r:id="rId33"/>
            </p:custDataLst>
          </p:nvPr>
        </p:nvSpPr>
        <p:spPr>
          <a:xfrm>
            <a:off x="8313674" y="4718770"/>
            <a:ext cx="1020481" cy="52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anose="020B0604020202020204" pitchFamily="34" charset="0"/>
              </a:rPr>
              <a:t>Application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anose="020B0604020202020204" pitchFamily="34" charset="0"/>
              </a:rPr>
              <a:t>Picture</a:t>
            </a:r>
          </a:p>
        </p:txBody>
      </p:sp>
      <p:sp>
        <p:nvSpPr>
          <p:cNvPr id="133" name="Line 27_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rot="1800000">
            <a:off x="4055185" y="1488642"/>
            <a:ext cx="2930838" cy="393665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35" name="AutoShape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50813" y="4206463"/>
            <a:ext cx="2597461" cy="13154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36" name="AutoShape 6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221352" y="4208071"/>
            <a:ext cx="2597461" cy="13154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37" name="AutoShape 1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50813" y="2746117"/>
            <a:ext cx="2597461" cy="131382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38" name="Line 6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9740503" y="1285772"/>
            <a:ext cx="0" cy="1315437"/>
          </a:xfrm>
          <a:prstGeom prst="line">
            <a:avLst/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39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rot="1800000" flipH="1">
            <a:off x="4053770" y="1140051"/>
            <a:ext cx="3375493" cy="4503091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40" name="Oval 3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25157" y="2528756"/>
            <a:ext cx="2319308" cy="1822614"/>
          </a:xfrm>
          <a:prstGeom prst="ellipse">
            <a:avLst/>
          </a:prstGeom>
          <a:solidFill>
            <a:srgbClr val="0E78C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anose="020B0604020202020204" pitchFamily="34" charset="0"/>
              </a:rPr>
              <a:t>Xxx</a:t>
            </a:r>
          </a:p>
        </p:txBody>
      </p:sp>
      <p:sp>
        <p:nvSpPr>
          <p:cNvPr id="141" name="AutoShape 6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221352" y="1285772"/>
            <a:ext cx="2597461" cy="13154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B2B3B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anose="020B0604020202020204" pitchFamily="34" charset="0"/>
            </a:endParaRPr>
          </a:p>
        </p:txBody>
      </p:sp>
      <p:sp>
        <p:nvSpPr>
          <p:cNvPr id="142" name="Textfeld 78_"/>
          <p:cNvSpPr txBox="1"/>
          <p:nvPr>
            <p:custDataLst>
              <p:tags r:id="rId42"/>
            </p:custDataLst>
          </p:nvPr>
        </p:nvSpPr>
        <p:spPr>
          <a:xfrm>
            <a:off x="8313674" y="1774291"/>
            <a:ext cx="1020481" cy="5228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anose="020B0604020202020204" pitchFamily="34" charset="0"/>
              </a:rPr>
              <a:t>Application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anose="020B0604020202020204" pitchFamily="34" charset="0"/>
              </a:rPr>
              <a:t>Picture</a:t>
            </a:r>
          </a:p>
        </p:txBody>
      </p:sp>
      <p:sp>
        <p:nvSpPr>
          <p:cNvPr id="108" name="Text Box 2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875046" y="1792469"/>
            <a:ext cx="13564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lvl="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a typeface="Gulim" pitchFamily="34" charset="-127"/>
              </a:defRPr>
            </a:lvl1pPr>
          </a:lstStyle>
          <a:p>
            <a:r>
              <a:rPr lang="en-US" altLang="ko-KR" dirty="0" err="1"/>
              <a:t>Curatenie</a:t>
            </a:r>
            <a:r>
              <a:rPr lang="en-US" altLang="ko-KR" dirty="0"/>
              <a:t> </a:t>
            </a:r>
            <a:r>
              <a:rPr lang="en-US" altLang="ko-KR" dirty="0" err="1"/>
              <a:t>hoteluril</a:t>
            </a:r>
            <a:r>
              <a:rPr lang="en-US" altLang="ko-KR" dirty="0"/>
              <a:t> </a:t>
            </a:r>
            <a:r>
              <a:rPr lang="en-US" altLang="ko-KR" dirty="0" err="1"/>
              <a:t>si</a:t>
            </a:r>
            <a:r>
              <a:rPr lang="en-US" altLang="ko-KR" dirty="0"/>
              <a:t> </a:t>
            </a:r>
            <a:r>
              <a:rPr lang="en-US" altLang="ko-KR" dirty="0" err="1"/>
              <a:t>birouri</a:t>
            </a:r>
            <a:endParaRPr lang="en-US" dirty="0"/>
          </a:p>
        </p:txBody>
      </p:sp>
      <p:pic>
        <p:nvPicPr>
          <p:cNvPr id="70" name="Picture 3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3" y="1291571"/>
            <a:ext cx="1453894" cy="1304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5"/>
            </p:custDataLst>
          </p:nvPr>
        </p:nvPicPr>
        <p:blipFill rotWithShape="1"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7695" y="4206463"/>
            <a:ext cx="1348241" cy="1292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0" name="Picture 3___"/>
          <p:cNvPicPr>
            <a:picLocks noChangeArrowheads="1"/>
          </p:cNvPicPr>
          <p:nvPr>
            <p:custDataLst>
              <p:tags r:id="rId46"/>
            </p:custDataLst>
          </p:nvPr>
        </p:nvPicPr>
        <p:blipFill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1" y="4204843"/>
            <a:ext cx="1095024" cy="6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/>
          <p:cNvPicPr>
            <a:picLocks noChangeAspect="1"/>
          </p:cNvPicPr>
          <p:nvPr>
            <p:custDataLst>
              <p:tags r:id="rId47"/>
            </p:custDataLst>
          </p:nvPr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7493" y="1319643"/>
            <a:ext cx="1411839" cy="1222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6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50" y="2520308"/>
            <a:ext cx="2475609" cy="2080265"/>
          </a:xfrm>
          <a:prstGeom prst="rect">
            <a:avLst/>
          </a:prstGeom>
        </p:spPr>
      </p:pic>
      <p:sp>
        <p:nvSpPr>
          <p:cNvPr id="109" name="Text Box 2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020993" y="3229928"/>
            <a:ext cx="14850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>
                <a:solidFill>
                  <a:schemeClr val="bg1"/>
                </a:solidFill>
                <a:ea typeface="Gulim" pitchFamily="34" charset="-127"/>
              </a:rPr>
              <a:t>Prelucrarea</a:t>
            </a:r>
            <a:r>
              <a:rPr lang="en-US" altLang="ko-KR" sz="1400" b="1" dirty="0">
                <a:solidFill>
                  <a:schemeClr val="bg1"/>
                </a:solidFill>
                <a:ea typeface="Gulim" pitchFamily="34" charset="-127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ea typeface="Gulim" pitchFamily="34" charset="-127"/>
              </a:rPr>
              <a:t>lemnului</a:t>
            </a:r>
            <a:r>
              <a:rPr lang="en-US" altLang="ko-KR" sz="1400" b="1" dirty="0">
                <a:solidFill>
                  <a:schemeClr val="bg1"/>
                </a:solidFill>
                <a:ea typeface="Gulim" pitchFamily="34" charset="-127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ea typeface="Gulim" pitchFamily="34" charset="-127"/>
              </a:rPr>
              <a:t>fara</a:t>
            </a:r>
            <a:r>
              <a:rPr lang="en-US" altLang="ko-KR" sz="1400" b="1" dirty="0">
                <a:solidFill>
                  <a:schemeClr val="bg1"/>
                </a:solidFill>
                <a:ea typeface="Gulim" pitchFamily="34" charset="-127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ea typeface="Gulim" pitchFamily="34" charset="-127"/>
              </a:rPr>
              <a:t>praf</a:t>
            </a:r>
            <a:endParaRPr lang="en-US" altLang="ko-KR" sz="1400" b="1" dirty="0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07" y="3177331"/>
            <a:ext cx="1230618" cy="494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6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62" y="2980947"/>
            <a:ext cx="896330" cy="51059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6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5" y="4989909"/>
            <a:ext cx="817985" cy="4659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3"/>
            </p:custDataLst>
          </p:nvPr>
        </p:nvPicPr>
        <p:blipFill rotWithShape="1"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9867" y="2778147"/>
            <a:ext cx="1426607" cy="1253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4"/>
            </p:custDataLst>
          </p:nvPr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431" y="4236209"/>
            <a:ext cx="1472701" cy="1276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5"/>
            </p:custDataLst>
          </p:nvPr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3063" y="2778146"/>
            <a:ext cx="1475297" cy="1258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94" y="4236208"/>
            <a:ext cx="716114" cy="121966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" y="1364613"/>
            <a:ext cx="1170741" cy="1167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20" y="3424829"/>
            <a:ext cx="1065616" cy="58953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59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53" y="1383952"/>
            <a:ext cx="1170741" cy="1167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49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48" y="1837215"/>
            <a:ext cx="3619501" cy="3041482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543" y="5464733"/>
            <a:ext cx="1094705" cy="575292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6041295"/>
            <a:ext cx="10969908" cy="129536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dirty="0" err="1"/>
              <a:t>Vedere</a:t>
            </a:r>
            <a:r>
              <a:rPr lang="en-US" sz="2800" dirty="0"/>
              <a:t> de </a:t>
            </a:r>
            <a:r>
              <a:rPr lang="en-US" sz="2800" dirty="0" err="1"/>
              <a:t>ansamblu</a:t>
            </a:r>
            <a:endParaRPr lang="de-DE" sz="2800" kern="0" dirty="0" err="1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defTabSz="914333">
              <a:lnSpc>
                <a:spcPct val="107000"/>
              </a:lnSpc>
              <a:spcAft>
                <a:spcPts val="100"/>
              </a:spcAft>
            </a:pPr>
            <a:r>
              <a:rPr lang="en-US" sz="600" kern="0">
                <a:solidFill>
                  <a:srgbClr val="000000"/>
                </a:solidFill>
              </a:rPr>
              <a:t>Robert Bosch Romania | 02.2019</a:t>
            </a:r>
            <a:endParaRPr lang="de-DE" sz="600" kern="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defTabSz="914333">
              <a:lnSpc>
                <a:spcPct val="107000"/>
              </a:lnSpc>
              <a:spcAft>
                <a:spcPts val="100"/>
              </a:spcAft>
            </a:pPr>
            <a:r>
              <a:rPr lang="de-DE" sz="600" kern="0">
                <a:solidFill>
                  <a:srgbClr val="B2B3B5"/>
                </a:solidFill>
                <a:latin typeface="Bosch Office Sans"/>
              </a:rPr>
              <a:t>© Robert Bosch GmbH 2018. Alle Rechte vorbehalten, auch bzgl. jeder Verfügung, Verwertung, Reproduktion, Bearbeitung, Weitergabe sowie für den Fall von Schutzrechtsanmeldungen.</a:t>
            </a:r>
            <a:endParaRPr lang="de-DE" sz="600" kern="0" dirty="0">
              <a:solidFill>
                <a:srgbClr val="B2B3B5"/>
              </a:solidFill>
              <a:latin typeface="Bosch Office San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defTabSz="914333"/>
            <a:r>
              <a:rPr lang="de-DE" sz="1200" kern="0">
                <a:solidFill>
                  <a:srgbClr val="999FA6"/>
                </a:solidFill>
                <a:latin typeface="Bosch Office Sans"/>
              </a:rPr>
              <a:t>4</a:t>
            </a:r>
            <a:endParaRPr lang="de-DE" sz="1200" kern="0" dirty="0">
              <a:solidFill>
                <a:srgbClr val="999FA6"/>
              </a:solidFill>
              <a:latin typeface="Bosch Office Sans"/>
            </a:endParaRP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defTabSz="914333">
              <a:lnSpc>
                <a:spcPts val="900"/>
              </a:lnSpc>
            </a:pPr>
            <a:endParaRPr lang="de-DE" sz="550" kern="0" dirty="0">
              <a:latin typeface="Bosch Office Sans"/>
            </a:endParaRPr>
          </a:p>
        </p:txBody>
      </p:sp>
      <p:sp>
        <p:nvSpPr>
          <p:cNvPr id="3" name="TextBox 2"/>
          <p:cNvSpPr txBox="1"/>
          <p:nvPr>
            <p:custDataLst>
              <p:tags r:id="rId10"/>
            </p:custDataLst>
          </p:nvPr>
        </p:nvSpPr>
        <p:spPr>
          <a:xfrm>
            <a:off x="259248" y="1295458"/>
            <a:ext cx="2119562" cy="4168006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914333">
              <a:lnSpc>
                <a:spcPct val="107000"/>
              </a:lnSpc>
            </a:pPr>
            <a:endParaRPr lang="de-DE" sz="1300" kern="0" dirty="0" err="1"/>
          </a:p>
        </p:txBody>
      </p:sp>
      <p:sp>
        <p:nvSpPr>
          <p:cNvPr id="12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3048" y="1028823"/>
            <a:ext cx="9449762" cy="369332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08427E"/>
                </a:solidFill>
              </a:rPr>
              <a:t>Mesaj</a:t>
            </a:r>
            <a:r>
              <a:rPr lang="en-GB" b="1" dirty="0">
                <a:solidFill>
                  <a:srgbClr val="08427E"/>
                </a:solidFill>
              </a:rPr>
              <a:t> principal: </a:t>
            </a:r>
            <a:r>
              <a:rPr lang="en-US" dirty="0" err="1">
                <a:solidFill>
                  <a:srgbClr val="08427E"/>
                </a:solidFill>
              </a:rPr>
              <a:t>Putere</a:t>
            </a:r>
            <a:r>
              <a:rPr lang="en-US" dirty="0">
                <a:solidFill>
                  <a:srgbClr val="08427E"/>
                </a:solidFill>
              </a:rPr>
              <a:t> </a:t>
            </a:r>
            <a:r>
              <a:rPr lang="en-US" dirty="0" err="1">
                <a:solidFill>
                  <a:srgbClr val="08427E"/>
                </a:solidFill>
              </a:rPr>
              <a:t>avansata</a:t>
            </a:r>
            <a:r>
              <a:rPr lang="en-US" dirty="0">
                <a:solidFill>
                  <a:srgbClr val="08427E"/>
                </a:solidFill>
              </a:rPr>
              <a:t> de </a:t>
            </a:r>
            <a:r>
              <a:rPr lang="en-US" dirty="0" err="1">
                <a:solidFill>
                  <a:srgbClr val="08427E"/>
                </a:solidFill>
              </a:rPr>
              <a:t>asorbtie</a:t>
            </a:r>
            <a:r>
              <a:rPr lang="en-US" altLang="zh-CN" dirty="0">
                <a:solidFill>
                  <a:srgbClr val="08427E"/>
                </a:solidFill>
              </a:rPr>
              <a:t> cu </a:t>
            </a:r>
            <a:r>
              <a:rPr lang="en-US" altLang="zh-CN" dirty="0" err="1">
                <a:solidFill>
                  <a:srgbClr val="08427E"/>
                </a:solidFill>
              </a:rPr>
              <a:t>ajutorul</a:t>
            </a:r>
            <a:r>
              <a:rPr lang="en-US" altLang="zh-CN" dirty="0">
                <a:solidFill>
                  <a:srgbClr val="08427E"/>
                </a:solidFill>
              </a:rPr>
              <a:t> </a:t>
            </a:r>
            <a:r>
              <a:rPr lang="en-US" altLang="zh-CN" dirty="0" err="1">
                <a:solidFill>
                  <a:srgbClr val="08427E"/>
                </a:solidFill>
              </a:rPr>
              <a:t>tehnologiei</a:t>
            </a:r>
            <a:r>
              <a:rPr lang="en-US" altLang="zh-CN" dirty="0">
                <a:solidFill>
                  <a:srgbClr val="08427E"/>
                </a:solidFill>
              </a:rPr>
              <a:t> </a:t>
            </a:r>
            <a:r>
              <a:rPr lang="en-US" altLang="zh-CN" dirty="0" err="1">
                <a:solidFill>
                  <a:srgbClr val="08427E"/>
                </a:solidFill>
              </a:rPr>
              <a:t>inovative</a:t>
            </a:r>
            <a:r>
              <a:rPr lang="en-US" altLang="zh-CN" dirty="0">
                <a:solidFill>
                  <a:srgbClr val="08427E"/>
                </a:solidFill>
              </a:rPr>
              <a:t> Bosch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8704" y="1519457"/>
            <a:ext cx="3922228" cy="646331"/>
            <a:chOff x="383134" y="1313393"/>
            <a:chExt cx="3217931" cy="553824"/>
          </a:xfrm>
        </p:grpSpPr>
        <p:sp>
          <p:nvSpPr>
            <p:cNvPr id="14" name="Text Box 2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83134" y="1313393"/>
              <a:ext cx="2850813" cy="553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b="1" dirty="0" err="1"/>
                <a:t>Motorul</a:t>
              </a:r>
              <a:r>
                <a:rPr lang="en-GB" sz="1200" b="1" dirty="0"/>
                <a:t> </a:t>
              </a:r>
              <a:r>
                <a:rPr lang="en-GB" sz="1200" b="1" dirty="0" err="1"/>
                <a:t>ofera</a:t>
              </a:r>
              <a:r>
                <a:rPr lang="en-GB" sz="1200" b="1" dirty="0"/>
                <a:t> </a:t>
              </a:r>
              <a:r>
                <a:rPr lang="en-GB" sz="1200" b="1" dirty="0" err="1"/>
                <a:t>aspiratie</a:t>
              </a:r>
              <a:r>
                <a:rPr lang="en-GB" sz="1200" b="1" dirty="0"/>
                <a:t> </a:t>
              </a:r>
              <a:r>
                <a:rPr lang="en-GB" sz="1200" b="1" dirty="0" err="1"/>
                <a:t>superioara</a:t>
              </a:r>
              <a:r>
                <a:rPr lang="en-GB" sz="1200" b="1" dirty="0"/>
                <a:t> cu 50%</a:t>
              </a:r>
            </a:p>
            <a:p>
              <a:r>
                <a:rPr lang="en-GB" sz="1200" i="1" dirty="0"/>
                <a:t>Motor de 1250W </a:t>
              </a:r>
              <a:r>
                <a:rPr lang="en-GB" sz="1200" i="1" dirty="0" err="1"/>
                <a:t>ofera</a:t>
              </a:r>
              <a:r>
                <a:rPr lang="en-GB" sz="1200" i="1" dirty="0"/>
                <a:t> o </a:t>
              </a:r>
              <a:r>
                <a:rPr lang="en-GB" sz="1200" i="1" dirty="0" err="1"/>
                <a:t>aspiratie</a:t>
              </a:r>
              <a:r>
                <a:rPr lang="en-GB" sz="1200" i="1" dirty="0"/>
                <a:t> </a:t>
              </a:r>
              <a:r>
                <a:rPr lang="en-GB" sz="1200" i="1" dirty="0" err="1"/>
                <a:t>puternica</a:t>
              </a:r>
              <a:r>
                <a:rPr lang="en-GB" sz="1200" i="1" dirty="0"/>
                <a:t> </a:t>
              </a:r>
              <a:r>
                <a:rPr lang="en-GB" sz="1200" i="1" dirty="0" err="1"/>
                <a:t>si</a:t>
              </a:r>
              <a:r>
                <a:rPr lang="en-GB" sz="1200" i="1" dirty="0"/>
                <a:t> </a:t>
              </a:r>
              <a:r>
                <a:rPr lang="en-GB" sz="1200" i="1" dirty="0" err="1"/>
                <a:t>presiune</a:t>
              </a:r>
              <a:r>
                <a:rPr lang="en-GB" sz="1200" i="1" dirty="0"/>
                <a:t> </a:t>
              </a:r>
              <a:r>
                <a:rPr lang="en-GB" sz="1200" i="1" dirty="0" err="1"/>
                <a:t>constanta</a:t>
              </a:r>
              <a:endParaRPr lang="en-US" sz="1200" i="1" dirty="0"/>
            </a:p>
          </p:txBody>
        </p:sp>
        <p:sp>
          <p:nvSpPr>
            <p:cNvPr id="15" name="Freeform 39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41869" y="1511180"/>
              <a:ext cx="3159196" cy="323601"/>
            </a:xfrm>
            <a:custGeom>
              <a:avLst/>
              <a:gdLst>
                <a:gd name="T0" fmla="*/ 0 w 1996"/>
                <a:gd name="T1" fmla="*/ 0 h 454"/>
                <a:gd name="T2" fmla="*/ 2147483647 w 1996"/>
                <a:gd name="T3" fmla="*/ 0 h 454"/>
                <a:gd name="T4" fmla="*/ 2147483647 w 1996"/>
                <a:gd name="T5" fmla="*/ 2147483647 h 454"/>
                <a:gd name="T6" fmla="*/ 0 60000 65536"/>
                <a:gd name="T7" fmla="*/ 0 60000 65536"/>
                <a:gd name="T8" fmla="*/ 0 60000 65536"/>
                <a:gd name="T9" fmla="*/ 0 w 1996"/>
                <a:gd name="T10" fmla="*/ 0 h 454"/>
                <a:gd name="T11" fmla="*/ 1996 w 1996"/>
                <a:gd name="T12" fmla="*/ 454 h 4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6" h="454">
                  <a:moveTo>
                    <a:pt x="0" y="0"/>
                  </a:moveTo>
                  <a:lnTo>
                    <a:pt x="1542" y="0"/>
                  </a:lnTo>
                  <a:lnTo>
                    <a:pt x="1996" y="45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7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769969" y="3048999"/>
            <a:ext cx="36187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flipH="1">
            <a:off x="6148336" y="1447515"/>
            <a:ext cx="4425724" cy="917056"/>
            <a:chOff x="-610905" y="931957"/>
            <a:chExt cx="3575671" cy="1014753"/>
          </a:xfrm>
        </p:grpSpPr>
        <p:sp>
          <p:nvSpPr>
            <p:cNvPr id="20" name="Text Box 2500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610905" y="931957"/>
              <a:ext cx="2996116" cy="81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err="1"/>
                <a:t>Costuri</a:t>
              </a:r>
              <a:r>
                <a:rPr lang="en-US" sz="1200" b="1" dirty="0"/>
                <a:t> </a:t>
              </a:r>
              <a:r>
                <a:rPr lang="en-US" sz="1200" b="1" dirty="0" err="1"/>
                <a:t>reduse</a:t>
              </a:r>
              <a:r>
                <a:rPr lang="en-US" sz="1200" b="1" dirty="0"/>
                <a:t> de </a:t>
              </a:r>
              <a:r>
                <a:rPr lang="en-US" sz="1200" b="1" dirty="0" err="1"/>
                <a:t>mentenanta</a:t>
              </a:r>
              <a:endParaRPr lang="en-US" sz="1200" b="1" dirty="0"/>
            </a:p>
            <a:p>
              <a:pPr>
                <a:spcBef>
                  <a:spcPct val="50000"/>
                </a:spcBef>
              </a:pPr>
              <a:r>
                <a:rPr lang="en-US" sz="1200" dirty="0" err="1"/>
                <a:t>Tehnologia</a:t>
              </a:r>
              <a:r>
                <a:rPr lang="en-US" sz="1200" dirty="0"/>
                <a:t> pre-</a:t>
              </a:r>
              <a:r>
                <a:rPr lang="en-US" sz="1200" dirty="0" err="1"/>
                <a:t>filtrului</a:t>
              </a:r>
              <a:r>
                <a:rPr lang="en-US" sz="1200" dirty="0"/>
                <a:t> </a:t>
              </a:r>
              <a:r>
                <a:rPr lang="en-US" sz="1200" dirty="0" err="1"/>
                <a:t>mareste</a:t>
              </a:r>
              <a:r>
                <a:rPr lang="en-US" sz="1200" dirty="0"/>
                <a:t> de 3 </a:t>
              </a:r>
              <a:r>
                <a:rPr lang="en-US" sz="1200" dirty="0" err="1"/>
                <a:t>ori</a:t>
              </a:r>
              <a:r>
                <a:rPr lang="en-US" sz="1200" dirty="0"/>
                <a:t> </a:t>
              </a:r>
              <a:r>
                <a:rPr lang="en-US" sz="1200" dirty="0" err="1"/>
                <a:t>durata</a:t>
              </a:r>
              <a:r>
                <a:rPr lang="en-US" sz="1200" dirty="0"/>
                <a:t> de </a:t>
              </a:r>
              <a:r>
                <a:rPr lang="en-US" sz="1200" dirty="0" err="1"/>
                <a:t>viata</a:t>
              </a:r>
              <a:r>
                <a:rPr lang="en-US" sz="1200" dirty="0"/>
                <a:t> a </a:t>
              </a:r>
              <a:r>
                <a:rPr lang="en-US" sz="1200" dirty="0" err="1"/>
                <a:t>filtrului</a:t>
              </a:r>
              <a:endParaRPr lang="en-US" sz="1200" dirty="0"/>
            </a:p>
          </p:txBody>
        </p:sp>
        <p:sp>
          <p:nvSpPr>
            <p:cNvPr id="21" name="Freeform 39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81507" y="1225985"/>
              <a:ext cx="2583259" cy="720725"/>
            </a:xfrm>
            <a:custGeom>
              <a:avLst/>
              <a:gdLst>
                <a:gd name="T0" fmla="*/ 0 w 1996"/>
                <a:gd name="T1" fmla="*/ 0 h 454"/>
                <a:gd name="T2" fmla="*/ 2147483647 w 1996"/>
                <a:gd name="T3" fmla="*/ 0 h 454"/>
                <a:gd name="T4" fmla="*/ 2147483647 w 1996"/>
                <a:gd name="T5" fmla="*/ 2147483647 h 454"/>
                <a:gd name="T6" fmla="*/ 0 60000 65536"/>
                <a:gd name="T7" fmla="*/ 0 60000 65536"/>
                <a:gd name="T8" fmla="*/ 0 60000 65536"/>
                <a:gd name="T9" fmla="*/ 0 w 1996"/>
                <a:gd name="T10" fmla="*/ 0 h 454"/>
                <a:gd name="T11" fmla="*/ 1996 w 1996"/>
                <a:gd name="T12" fmla="*/ 454 h 4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6" h="454">
                  <a:moveTo>
                    <a:pt x="0" y="0"/>
                  </a:moveTo>
                  <a:lnTo>
                    <a:pt x="1542" y="0"/>
                  </a:lnTo>
                  <a:lnTo>
                    <a:pt x="1996" y="45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Träne 1____"/>
          <p:cNvSpPr/>
          <p:nvPr>
            <p:custDataLst>
              <p:tags r:id="rId13"/>
            </p:custDataLst>
          </p:nvPr>
        </p:nvSpPr>
        <p:spPr>
          <a:xfrm>
            <a:off x="6276108" y="4485640"/>
            <a:ext cx="622140" cy="393057"/>
          </a:xfrm>
          <a:prstGeom prst="teardrop">
            <a:avLst/>
          </a:prstGeom>
          <a:solidFill>
            <a:srgbClr val="FF00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✔✔✔</a:t>
            </a:r>
          </a:p>
        </p:txBody>
      </p:sp>
      <p:sp>
        <p:nvSpPr>
          <p:cNvPr id="33" name="Text Box 25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4864" y="2810467"/>
            <a:ext cx="2818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Bosch Office Sans"/>
              </a:rPr>
              <a:t>Usor</a:t>
            </a:r>
            <a:r>
              <a:rPr lang="en-US" sz="1200" b="1" dirty="0">
                <a:latin typeface="Bosch Office Sans"/>
              </a:rPr>
              <a:t> de </a:t>
            </a:r>
            <a:r>
              <a:rPr lang="en-US" sz="1200" b="1" dirty="0" err="1">
                <a:latin typeface="Bosch Office Sans"/>
              </a:rPr>
              <a:t>folosit</a:t>
            </a:r>
            <a:r>
              <a:rPr lang="en-US" sz="1200" b="1" dirty="0">
                <a:latin typeface="Bosch Office Sans"/>
              </a:rPr>
              <a:t>: Auto start-stop</a:t>
            </a:r>
          </a:p>
          <a:p>
            <a:r>
              <a:rPr lang="en-US" sz="1200" dirty="0" err="1"/>
              <a:t>Sincronizarea</a:t>
            </a:r>
            <a:r>
              <a:rPr lang="en-US" sz="1200" dirty="0"/>
              <a:t> </a:t>
            </a:r>
            <a:r>
              <a:rPr lang="en-US" sz="1200" dirty="0" err="1"/>
              <a:t>sculei</a:t>
            </a:r>
            <a:r>
              <a:rPr lang="en-US" sz="1200" dirty="0"/>
              <a:t> </a:t>
            </a:r>
            <a:r>
              <a:rPr lang="en-US" sz="1200" dirty="0" err="1"/>
              <a:t>electrice</a:t>
            </a:r>
            <a:r>
              <a:rPr lang="en-US" sz="1200" dirty="0"/>
              <a:t> </a:t>
            </a:r>
            <a:r>
              <a:rPr lang="en-US" sz="1200" dirty="0" err="1"/>
              <a:t>utilizate</a:t>
            </a:r>
            <a:r>
              <a:rPr lang="en-US" sz="1200" dirty="0"/>
              <a:t> cu </a:t>
            </a:r>
            <a:r>
              <a:rPr lang="en-US" sz="1200" dirty="0" err="1"/>
              <a:t>aspiratorul</a:t>
            </a:r>
            <a:r>
              <a:rPr lang="en-US" sz="1200" dirty="0"/>
              <a:t> </a:t>
            </a:r>
            <a:r>
              <a:rPr lang="en-US" sz="1200" dirty="0" err="1"/>
              <a:t>faciliteaza</a:t>
            </a:r>
            <a:r>
              <a:rPr lang="en-US" sz="1200" dirty="0"/>
              <a:t> </a:t>
            </a:r>
            <a:r>
              <a:rPr lang="en-US" sz="1200" dirty="0" err="1"/>
              <a:t>operatiile</a:t>
            </a:r>
            <a:r>
              <a:rPr lang="en-US" sz="1200" dirty="0"/>
              <a:t> </a:t>
            </a:r>
            <a:r>
              <a:rPr lang="en-US" sz="1200" dirty="0" err="1"/>
              <a:t>efectuate</a:t>
            </a:r>
            <a:r>
              <a:rPr lang="en-US" sz="1200" dirty="0"/>
              <a:t> </a:t>
            </a:r>
          </a:p>
          <a:p>
            <a:r>
              <a:rPr lang="en-US" sz="1200" dirty="0"/>
              <a:t>(</a:t>
            </a:r>
            <a:r>
              <a:rPr lang="en-US" sz="1200" dirty="0" err="1"/>
              <a:t>doar</a:t>
            </a:r>
            <a:r>
              <a:rPr lang="en-US" sz="1200" dirty="0"/>
              <a:t> </a:t>
            </a:r>
            <a:r>
              <a:rPr lang="en-US" sz="1200" dirty="0" err="1"/>
              <a:t>pentru</a:t>
            </a:r>
            <a:r>
              <a:rPr lang="en-US" sz="1200" dirty="0"/>
              <a:t> </a:t>
            </a:r>
            <a:r>
              <a:rPr lang="en-US" sz="1200" dirty="0" err="1"/>
              <a:t>versiunea</a:t>
            </a:r>
            <a:r>
              <a:rPr lang="en-US" sz="1200" dirty="0"/>
              <a:t> PL)</a:t>
            </a:r>
          </a:p>
          <a:p>
            <a:endParaRPr lang="en-US" sz="1200" dirty="0"/>
          </a:p>
        </p:txBody>
      </p:sp>
      <p:sp>
        <p:nvSpPr>
          <p:cNvPr id="34" name="Freeform 3900"/>
          <p:cNvSpPr>
            <a:spLocks/>
          </p:cNvSpPr>
          <p:nvPr>
            <p:custDataLst>
              <p:tags r:id="rId15"/>
            </p:custDataLst>
          </p:nvPr>
        </p:nvSpPr>
        <p:spPr bwMode="auto">
          <a:xfrm flipV="1">
            <a:off x="764577" y="3968780"/>
            <a:ext cx="3857500" cy="303641"/>
          </a:xfrm>
          <a:custGeom>
            <a:avLst/>
            <a:gdLst>
              <a:gd name="T0" fmla="*/ 0 w 1996"/>
              <a:gd name="T1" fmla="*/ 0 h 454"/>
              <a:gd name="T2" fmla="*/ 2147483647 w 1996"/>
              <a:gd name="T3" fmla="*/ 0 h 454"/>
              <a:gd name="T4" fmla="*/ 2147483647 w 1996"/>
              <a:gd name="T5" fmla="*/ 2147483647 h 454"/>
              <a:gd name="T6" fmla="*/ 0 60000 65536"/>
              <a:gd name="T7" fmla="*/ 0 60000 65536"/>
              <a:gd name="T8" fmla="*/ 0 60000 65536"/>
              <a:gd name="T9" fmla="*/ 0 w 1996"/>
              <a:gd name="T10" fmla="*/ 0 h 454"/>
              <a:gd name="T11" fmla="*/ 1996 w 1996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6" h="454">
                <a:moveTo>
                  <a:pt x="0" y="0"/>
                </a:moveTo>
                <a:lnTo>
                  <a:pt x="1542" y="0"/>
                </a:lnTo>
                <a:lnTo>
                  <a:pt x="1996" y="45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Träne 1_____"/>
          <p:cNvSpPr/>
          <p:nvPr>
            <p:custDataLst>
              <p:tags r:id="rId16"/>
            </p:custDataLst>
          </p:nvPr>
        </p:nvSpPr>
        <p:spPr>
          <a:xfrm>
            <a:off x="254533" y="4128948"/>
            <a:ext cx="393057" cy="393057"/>
          </a:xfrm>
          <a:prstGeom prst="teardrop">
            <a:avLst/>
          </a:prstGeom>
          <a:solidFill>
            <a:srgbClr val="FF00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✔</a:t>
            </a:r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>
          <a:xfrm>
            <a:off x="6871426" y="4228845"/>
            <a:ext cx="3839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Spatiu</a:t>
            </a:r>
            <a:r>
              <a:rPr lang="en-US" sz="1200" b="1" dirty="0"/>
              <a:t> de </a:t>
            </a:r>
            <a:r>
              <a:rPr lang="en-US" sz="1200" b="1" dirty="0" err="1"/>
              <a:t>lucru</a:t>
            </a:r>
            <a:r>
              <a:rPr lang="en-US" sz="1200" b="1" dirty="0"/>
              <a:t> </a:t>
            </a:r>
            <a:r>
              <a:rPr lang="en-US" sz="1200" b="1" dirty="0" err="1"/>
              <a:t>fara</a:t>
            </a:r>
            <a:r>
              <a:rPr lang="en-US" sz="1200" b="1" dirty="0"/>
              <a:t> </a:t>
            </a:r>
            <a:r>
              <a:rPr lang="en-US" sz="1200" b="1" dirty="0" err="1"/>
              <a:t>praf</a:t>
            </a:r>
            <a:endParaRPr lang="en-US" sz="1200" b="1" dirty="0"/>
          </a:p>
          <a:p>
            <a:r>
              <a:rPr lang="en-US" sz="1200" dirty="0"/>
              <a:t>99.95% din </a:t>
            </a:r>
            <a:r>
              <a:rPr lang="en-US" sz="1200" dirty="0" err="1"/>
              <a:t>praful</a:t>
            </a:r>
            <a:r>
              <a:rPr lang="en-US" sz="1200" dirty="0"/>
              <a:t> fin(&gt;0.3 micron) </a:t>
            </a:r>
            <a:r>
              <a:rPr lang="en-US" sz="1200" dirty="0" err="1"/>
              <a:t>este</a:t>
            </a:r>
            <a:r>
              <a:rPr lang="en-US" sz="1200" dirty="0"/>
              <a:t> </a:t>
            </a:r>
            <a:r>
              <a:rPr lang="en-US" sz="1200" dirty="0" err="1"/>
              <a:t>filtrat</a:t>
            </a:r>
            <a:r>
              <a:rPr lang="en-US" sz="1200" dirty="0"/>
              <a:t> in </a:t>
            </a:r>
            <a:r>
              <a:rPr lang="en-US" sz="1200" dirty="0" err="1"/>
              <a:t>timp</a:t>
            </a:r>
            <a:r>
              <a:rPr lang="en-US" sz="1200" dirty="0"/>
              <a:t> </a:t>
            </a:r>
            <a:r>
              <a:rPr lang="en-US" sz="1200" dirty="0" err="1"/>
              <a:t>ce</a:t>
            </a:r>
            <a:r>
              <a:rPr lang="en-US" sz="1200" dirty="0"/>
              <a:t> se </a:t>
            </a:r>
            <a:r>
              <a:rPr lang="en-US" sz="1200" dirty="0" err="1"/>
              <a:t>aspira</a:t>
            </a:r>
            <a:r>
              <a:rPr lang="en-US" sz="1200" dirty="0"/>
              <a:t> cu un </a:t>
            </a:r>
            <a:r>
              <a:rPr lang="en-US" sz="1200" dirty="0" err="1"/>
              <a:t>filtru</a:t>
            </a:r>
            <a:r>
              <a:rPr lang="en-US" sz="1200" dirty="0"/>
              <a:t> H13 HEPA</a:t>
            </a:r>
          </a:p>
          <a:p>
            <a:r>
              <a:rPr lang="en-US" sz="1200" dirty="0" err="1"/>
              <a:t>Compatibil</a:t>
            </a:r>
            <a:r>
              <a:rPr lang="en-US" sz="1200" dirty="0"/>
              <a:t> cu </a:t>
            </a:r>
            <a:r>
              <a:rPr lang="en-US" sz="1200" dirty="0" err="1"/>
              <a:t>orice</a:t>
            </a:r>
            <a:r>
              <a:rPr lang="en-US" sz="1200" dirty="0"/>
              <a:t> </a:t>
            </a:r>
            <a:r>
              <a:rPr lang="en-US" sz="1200" dirty="0" err="1"/>
              <a:t>conectori</a:t>
            </a:r>
            <a:r>
              <a:rPr lang="en-US" sz="1200" dirty="0"/>
              <a:t> de </a:t>
            </a:r>
            <a:r>
              <a:rPr lang="en-US" sz="1200" dirty="0" err="1"/>
              <a:t>extractie</a:t>
            </a:r>
            <a:r>
              <a:rPr lang="en-US" sz="1200" dirty="0"/>
              <a:t> a </a:t>
            </a:r>
            <a:r>
              <a:rPr lang="en-US" sz="1200" dirty="0" err="1"/>
              <a:t>prafului</a:t>
            </a:r>
            <a:r>
              <a:rPr lang="en-US" sz="1200" dirty="0"/>
              <a:t> </a:t>
            </a:r>
            <a:r>
              <a:rPr lang="en-US" sz="1200" dirty="0" err="1"/>
              <a:t>pentru</a:t>
            </a:r>
            <a:r>
              <a:rPr lang="en-US" sz="1200" dirty="0"/>
              <a:t> </a:t>
            </a:r>
            <a:r>
              <a:rPr lang="en-US" sz="1200" dirty="0" err="1"/>
              <a:t>scule</a:t>
            </a:r>
            <a:r>
              <a:rPr lang="en-US" sz="1200" dirty="0"/>
              <a:t> </a:t>
            </a:r>
            <a:r>
              <a:rPr lang="en-US" sz="1200" dirty="0" err="1"/>
              <a:t>electrice</a:t>
            </a:r>
            <a:r>
              <a:rPr lang="en-US" sz="1200" dirty="0"/>
              <a:t> (Ø30mm)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125713" y="4754394"/>
            <a:ext cx="693100" cy="699069"/>
            <a:chOff x="10017912" y="4382733"/>
            <a:chExt cx="693100" cy="699069"/>
          </a:xfrm>
        </p:grpSpPr>
        <p:sp>
          <p:nvSpPr>
            <p:cNvPr id="39" name="Rounded Rectangle 38"/>
            <p:cNvSpPr/>
            <p:nvPr>
              <p:custDataLst>
                <p:tags r:id="rId27"/>
              </p:custDataLst>
            </p:nvPr>
          </p:nvSpPr>
          <p:spPr>
            <a:xfrm>
              <a:off x="10017912" y="4398590"/>
              <a:ext cx="693100" cy="649084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40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83646">
              <a:off x="10015970" y="4588037"/>
              <a:ext cx="699069" cy="288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1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9163" y="2752849"/>
            <a:ext cx="1379312" cy="1205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ectangle 41"/>
          <p:cNvSpPr/>
          <p:nvPr>
            <p:custDataLst>
              <p:tags r:id="rId19"/>
            </p:custDataLst>
          </p:nvPr>
        </p:nvSpPr>
        <p:spPr>
          <a:xfrm>
            <a:off x="6723681" y="2817855"/>
            <a:ext cx="29469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Usor</a:t>
            </a:r>
            <a:r>
              <a:rPr lang="en-US" sz="1200" b="1" dirty="0"/>
              <a:t> de </a:t>
            </a:r>
            <a:r>
              <a:rPr lang="en-US" sz="1200" b="1" dirty="0" err="1"/>
              <a:t>transportat</a:t>
            </a:r>
            <a:endParaRPr lang="en-US" sz="1200" b="1" dirty="0"/>
          </a:p>
          <a:p>
            <a:r>
              <a:rPr lang="en-US" sz="1100" dirty="0"/>
              <a:t>Design special </a:t>
            </a:r>
            <a:r>
              <a:rPr lang="en-US" sz="1100" dirty="0" err="1"/>
              <a:t>pentru</a:t>
            </a:r>
            <a:r>
              <a:rPr lang="en-US" sz="1100" dirty="0"/>
              <a:t> </a:t>
            </a:r>
            <a:r>
              <a:rPr lang="en-US" sz="1100" dirty="0" err="1"/>
              <a:t>derulatorul</a:t>
            </a:r>
            <a:r>
              <a:rPr lang="en-US" sz="1100" dirty="0"/>
              <a:t> de </a:t>
            </a:r>
            <a:r>
              <a:rPr lang="en-US" sz="1100" dirty="0" err="1"/>
              <a:t>cablu</a:t>
            </a:r>
            <a:endParaRPr lang="en-US" sz="1100" dirty="0"/>
          </a:p>
        </p:txBody>
      </p:sp>
      <p:sp>
        <p:nvSpPr>
          <p:cNvPr id="43" name="Freeform 39000_"/>
          <p:cNvSpPr>
            <a:spLocks/>
          </p:cNvSpPr>
          <p:nvPr>
            <p:custDataLst>
              <p:tags r:id="rId20"/>
            </p:custDataLst>
          </p:nvPr>
        </p:nvSpPr>
        <p:spPr bwMode="auto">
          <a:xfrm flipH="1" flipV="1">
            <a:off x="6148336" y="3736495"/>
            <a:ext cx="3409447" cy="727349"/>
          </a:xfrm>
          <a:custGeom>
            <a:avLst/>
            <a:gdLst>
              <a:gd name="T0" fmla="*/ 0 w 1996"/>
              <a:gd name="T1" fmla="*/ 0 h 454"/>
              <a:gd name="T2" fmla="*/ 2147483647 w 1996"/>
              <a:gd name="T3" fmla="*/ 0 h 454"/>
              <a:gd name="T4" fmla="*/ 2147483647 w 1996"/>
              <a:gd name="T5" fmla="*/ 2147483647 h 454"/>
              <a:gd name="T6" fmla="*/ 0 60000 65536"/>
              <a:gd name="T7" fmla="*/ 0 60000 65536"/>
              <a:gd name="T8" fmla="*/ 0 60000 65536"/>
              <a:gd name="T9" fmla="*/ 0 w 1996"/>
              <a:gd name="T10" fmla="*/ 0 h 454"/>
              <a:gd name="T11" fmla="*/ 1996 w 1996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6" h="454">
                <a:moveTo>
                  <a:pt x="0" y="0"/>
                </a:moveTo>
                <a:lnTo>
                  <a:pt x="1542" y="0"/>
                </a:lnTo>
                <a:lnTo>
                  <a:pt x="1996" y="45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4" name="Text Box 250_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8704" y="4040294"/>
            <a:ext cx="3229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/>
              <a:t>Aspirare</a:t>
            </a:r>
            <a:r>
              <a:rPr lang="en-US" sz="1200" b="1" dirty="0"/>
              <a:t> </a:t>
            </a:r>
            <a:r>
              <a:rPr lang="en-US" sz="1200" b="1" dirty="0" err="1"/>
              <a:t>consistenta</a:t>
            </a:r>
            <a:r>
              <a:rPr lang="en-US" sz="1200" b="1" dirty="0"/>
              <a:t> </a:t>
            </a:r>
            <a:r>
              <a:rPr lang="en-US" sz="1200" b="1" dirty="0" err="1"/>
              <a:t>si</a:t>
            </a:r>
            <a:r>
              <a:rPr lang="en-US" sz="1200" b="1" dirty="0"/>
              <a:t> </a:t>
            </a:r>
            <a:r>
              <a:rPr lang="en-US" sz="1200" b="1" dirty="0" err="1"/>
              <a:t>puternica</a:t>
            </a:r>
            <a:endParaRPr lang="en-US" sz="1200" b="1" dirty="0"/>
          </a:p>
          <a:p>
            <a:pPr defTabSz="457200">
              <a:defRPr sz="25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Tehnologia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patentata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de auto-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curatare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curata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filtrul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automat,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oferind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astfel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aspiratie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consistenta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puternica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5" name="Träne 1______"/>
          <p:cNvSpPr/>
          <p:nvPr>
            <p:custDataLst>
              <p:tags r:id="rId22"/>
            </p:custDataLst>
          </p:nvPr>
        </p:nvSpPr>
        <p:spPr>
          <a:xfrm>
            <a:off x="237247" y="2902707"/>
            <a:ext cx="393057" cy="393057"/>
          </a:xfrm>
          <a:prstGeom prst="teardrop">
            <a:avLst/>
          </a:prstGeom>
          <a:solidFill>
            <a:srgbClr val="FF00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✔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05040" y="4506415"/>
            <a:ext cx="1332416" cy="603040"/>
            <a:chOff x="3558043" y="4600932"/>
            <a:chExt cx="1332416" cy="603040"/>
          </a:xfrm>
        </p:grpSpPr>
        <p:pic>
          <p:nvPicPr>
            <p:cNvPr id="47" name="Picture 46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9335" y="4600932"/>
              <a:ext cx="540130" cy="40785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>
              <p:custDataLst>
                <p:tags r:id="rId26"/>
              </p:custDataLst>
            </p:nvPr>
          </p:nvSpPr>
          <p:spPr>
            <a:xfrm rot="376368">
              <a:off x="3558043" y="4926973"/>
              <a:ext cx="13324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Bosch Office Sans" pitchFamily="2" charset="0"/>
                  <a:ea typeface="SimSun" panose="02010600030101010101" pitchFamily="2" charset="-122"/>
                  <a:cs typeface="SimSun" panose="02010600030101010101" pitchFamily="2" charset="-122"/>
                </a:rPr>
                <a:t>201721424743.7</a:t>
              </a:r>
            </a:p>
          </p:txBody>
        </p:sp>
      </p:grpSp>
      <p:cxnSp>
        <p:nvCxnSpPr>
          <p:cNvPr id="25" name="Straight Connector 24"/>
          <p:cNvCxnSpPr/>
          <p:nvPr>
            <p:custDataLst>
              <p:tags r:id="rId23"/>
            </p:custDataLst>
          </p:nvPr>
        </p:nvCxnSpPr>
        <p:spPr>
          <a:xfrm>
            <a:off x="6194982" y="3048999"/>
            <a:ext cx="33878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文本框 1">
            <a:extLst>
              <a:ext uri="{FF2B5EF4-FFF2-40B4-BE49-F238E27FC236}">
                <a16:creationId xmlns:a16="http://schemas.microsoft.com/office/drawing/2014/main" id="{CB9EA165-4AEA-574E-85E5-EF1C273744A3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973064" y="5380417"/>
            <a:ext cx="2697533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1" u="none" strike="noStrike" cap="none" spc="0" normalizeH="0" baseline="0" dirty="0">
                <a:ln>
                  <a:noFill/>
                </a:ln>
                <a:effectLst/>
                <a:uFillTx/>
                <a:latin typeface="+mn-ea"/>
                <a:cs typeface="+mn-cs"/>
                <a:sym typeface="Helvetica Light"/>
              </a:rPr>
              <a:t>*</a:t>
            </a:r>
            <a:r>
              <a:rPr kumimoji="0" lang="en-US" altLang="zh-CN" sz="1200" b="0" i="1" u="none" strike="noStrike" cap="none" spc="0" normalizeH="0" baseline="0" dirty="0">
                <a:ln>
                  <a:noFill/>
                </a:ln>
                <a:effectLst/>
                <a:uFillTx/>
                <a:latin typeface="+mn-ea"/>
                <a:cs typeface="+mn-cs"/>
                <a:sym typeface="Helvetica Light"/>
              </a:rPr>
              <a:t> Cf. </a:t>
            </a:r>
            <a:r>
              <a:rPr kumimoji="0" lang="en-US" altLang="zh-CN" sz="1200" b="0" i="1" u="none" strike="noStrike" cap="none" spc="0" normalizeH="0" baseline="0" dirty="0" err="1">
                <a:ln>
                  <a:noFill/>
                </a:ln>
                <a:effectLst/>
                <a:uFillTx/>
                <a:latin typeface="+mn-ea"/>
                <a:cs typeface="+mn-cs"/>
                <a:sym typeface="Helvetica Light"/>
              </a:rPr>
              <a:t>rezultate</a:t>
            </a:r>
            <a:r>
              <a:rPr kumimoji="0" lang="en-US" altLang="zh-CN" sz="1200" b="0" i="1" u="none" strike="noStrike" cap="none" spc="0" normalizeH="0" baseline="0" dirty="0">
                <a:ln>
                  <a:noFill/>
                </a:ln>
                <a:effectLst/>
                <a:uFillTx/>
                <a:latin typeface="+mn-ea"/>
                <a:cs typeface="+mn-cs"/>
                <a:sym typeface="Helvetica Light"/>
              </a:rPr>
              <a:t> teste IBR Laboratories</a:t>
            </a:r>
            <a:endParaRPr kumimoji="0" lang="zh-CN" altLang="en-US" sz="1200" b="0" i="1" u="none" strike="noStrike" cap="none" spc="0" normalizeH="0" baseline="0" dirty="0">
              <a:ln>
                <a:noFill/>
              </a:ln>
              <a:effectLst/>
              <a:uFillTx/>
              <a:latin typeface="+mn-ea"/>
              <a:cs typeface="+mn-cs"/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15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20"/>
          <p:cNvGrpSpPr/>
          <p:nvPr/>
        </p:nvGrpSpPr>
        <p:grpSpPr>
          <a:xfrm>
            <a:off x="5707387" y="1014460"/>
            <a:ext cx="4795520" cy="3729849"/>
            <a:chOff x="571472" y="500042"/>
            <a:chExt cx="7715304" cy="6000792"/>
          </a:xfrm>
        </p:grpSpPr>
        <p:pic>
          <p:nvPicPr>
            <p:cNvPr id="53" name="Picture 2" descr="\\s99\temp-t\T232\博世渲染\bosch.92.png"/>
            <p:cNvPicPr>
              <a:picLocks noChangeAspect="1" noChangeArrowheads="1"/>
            </p:cNvPicPr>
            <p:nvPr/>
          </p:nvPicPr>
          <p:blipFill>
            <a:blip r:embed="rId30" cstate="print"/>
            <a:srcRect l="13986" t="3732" r="10490" b="5408"/>
            <a:stretch>
              <a:fillRect/>
            </a:stretch>
          </p:blipFill>
          <p:spPr bwMode="auto">
            <a:xfrm>
              <a:off x="571472" y="500042"/>
              <a:ext cx="7715304" cy="6000792"/>
            </a:xfrm>
            <a:prstGeom prst="rect">
              <a:avLst/>
            </a:prstGeom>
            <a:noFill/>
          </p:spPr>
        </p:pic>
        <p:cxnSp>
          <p:nvCxnSpPr>
            <p:cNvPr id="57" name="直接箭头连接符 200"/>
            <p:cNvCxnSpPr/>
            <p:nvPr/>
          </p:nvCxnSpPr>
          <p:spPr>
            <a:xfrm rot="5400000">
              <a:off x="3964777" y="5893611"/>
              <a:ext cx="500860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6"/>
            <p:cNvCxnSpPr/>
            <p:nvPr/>
          </p:nvCxnSpPr>
          <p:spPr>
            <a:xfrm rot="5400000">
              <a:off x="1321571" y="4679165"/>
              <a:ext cx="642942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8"/>
            <p:cNvCxnSpPr/>
            <p:nvPr/>
          </p:nvCxnSpPr>
          <p:spPr>
            <a:xfrm rot="5400000">
              <a:off x="1535885" y="5179231"/>
              <a:ext cx="500066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9"/>
            <p:cNvCxnSpPr/>
            <p:nvPr/>
          </p:nvCxnSpPr>
          <p:spPr>
            <a:xfrm rot="5400000">
              <a:off x="2035951" y="5679297"/>
              <a:ext cx="428628" cy="357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10"/>
            <p:cNvCxnSpPr/>
            <p:nvPr/>
          </p:nvCxnSpPr>
          <p:spPr>
            <a:xfrm rot="5400000">
              <a:off x="2786050" y="5787248"/>
              <a:ext cx="500066" cy="2143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15"/>
            <p:cNvCxnSpPr/>
            <p:nvPr/>
          </p:nvCxnSpPr>
          <p:spPr>
            <a:xfrm rot="5400000">
              <a:off x="3500430" y="5858686"/>
              <a:ext cx="428628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28"/>
            <p:cNvCxnSpPr/>
            <p:nvPr/>
          </p:nvCxnSpPr>
          <p:spPr>
            <a:xfrm rot="16200000" flipH="1">
              <a:off x="4572000" y="5858686"/>
              <a:ext cx="428628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32"/>
            <p:cNvCxnSpPr/>
            <p:nvPr/>
          </p:nvCxnSpPr>
          <p:spPr>
            <a:xfrm rot="16200000" flipH="1">
              <a:off x="5250661" y="5822967"/>
              <a:ext cx="500066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36"/>
            <p:cNvCxnSpPr/>
            <p:nvPr/>
          </p:nvCxnSpPr>
          <p:spPr>
            <a:xfrm rot="16200000" flipH="1">
              <a:off x="5679289" y="5679297"/>
              <a:ext cx="571504" cy="2143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38"/>
            <p:cNvCxnSpPr/>
            <p:nvPr/>
          </p:nvCxnSpPr>
          <p:spPr>
            <a:xfrm rot="16200000" flipH="1">
              <a:off x="6072198" y="5286388"/>
              <a:ext cx="428628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箭头连接符 40"/>
            <p:cNvCxnSpPr/>
            <p:nvPr/>
          </p:nvCxnSpPr>
          <p:spPr>
            <a:xfrm rot="16200000" flipH="1">
              <a:off x="6215074" y="4643446"/>
              <a:ext cx="500066" cy="357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43"/>
            <p:cNvCxnSpPr/>
            <p:nvPr/>
          </p:nvCxnSpPr>
          <p:spPr>
            <a:xfrm rot="16200000" flipH="1">
              <a:off x="6322231" y="4179099"/>
              <a:ext cx="428628" cy="357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18"/>
            <p:cNvCxnSpPr/>
            <p:nvPr/>
          </p:nvCxnSpPr>
          <p:spPr>
            <a:xfrm rot="5400000">
              <a:off x="1142976" y="4286256"/>
              <a:ext cx="642942" cy="357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dirty="0"/>
              <a:t>Tehnologia de protectie si auto-curatare a filtrului</a:t>
            </a:r>
            <a:endParaRPr kumimoji="0" lang="de-DE" sz="28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Robert Bosch Romania | 02.2019</a:t>
            </a:r>
            <a:endParaRPr kumimoji="0" lang="de-DE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2018. Alle Rechte vorbehalten, auch bzgl. jeder Verfügung, Verwertung, Reproduktion, Bearbeitung, Weitergabe sowie für den Fall von Schutzrechtsanmeldungen.</a:t>
            </a:r>
            <a:endParaRPr kumimoji="0" lang="de-DE" sz="600" b="0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6</a:t>
            </a:r>
            <a:endParaRPr kumimoji="0" lang="de-DE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9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68488" y="1061387"/>
            <a:ext cx="4795520" cy="3657600"/>
            <a:chOff x="168488" y="1061387"/>
            <a:chExt cx="4795520" cy="3657600"/>
          </a:xfrm>
        </p:grpSpPr>
        <p:pic>
          <p:nvPicPr>
            <p:cNvPr id="14" name="Picture 4" descr="\\s99\temp-t\T232\博世渲染\bosch.66.pn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88" y="1061387"/>
              <a:ext cx="4795520" cy="3657600"/>
            </a:xfrm>
            <a:prstGeom prst="rect">
              <a:avLst/>
            </a:prstGeom>
            <a:noFill/>
          </p:spPr>
        </p:pic>
        <p:grpSp>
          <p:nvGrpSpPr>
            <p:cNvPr id="46" name="Group 45"/>
            <p:cNvGrpSpPr/>
            <p:nvPr/>
          </p:nvGrpSpPr>
          <p:grpSpPr>
            <a:xfrm>
              <a:off x="817794" y="3071829"/>
              <a:ext cx="2994615" cy="1353873"/>
              <a:chOff x="2795709" y="4465088"/>
              <a:chExt cx="2994615" cy="1353873"/>
            </a:xfrm>
          </p:grpSpPr>
          <p:cxnSp>
            <p:nvCxnSpPr>
              <p:cNvPr id="15" name="直接箭头连接符 2"/>
              <p:cNvCxnSpPr/>
              <p:nvPr>
                <p:custDataLst>
                  <p:tags r:id="rId18"/>
                </p:custDataLst>
              </p:nvPr>
            </p:nvCxnSpPr>
            <p:spPr>
              <a:xfrm rot="5400000" flipH="1" flipV="1">
                <a:off x="4359243" y="5635919"/>
                <a:ext cx="364927" cy="115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5"/>
              <p:cNvCxnSpPr/>
              <p:nvPr>
                <p:custDataLst>
                  <p:tags r:id="rId19"/>
                </p:custDataLst>
              </p:nvPr>
            </p:nvCxnSpPr>
            <p:spPr>
              <a:xfrm rot="5400000" flipH="1" flipV="1">
                <a:off x="4723592" y="5635919"/>
                <a:ext cx="364927" cy="115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17"/>
              <p:cNvCxnSpPr/>
              <p:nvPr>
                <p:custDataLst>
                  <p:tags r:id="rId20"/>
                </p:custDataLst>
              </p:nvPr>
            </p:nvCxnSpPr>
            <p:spPr>
              <a:xfrm rot="16200000" flipV="1">
                <a:off x="5113387" y="5350224"/>
                <a:ext cx="312877" cy="10409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19"/>
              <p:cNvCxnSpPr/>
              <p:nvPr>
                <p:custDataLst>
                  <p:tags r:id="rId21"/>
                </p:custDataLst>
              </p:nvPr>
            </p:nvCxnSpPr>
            <p:spPr>
              <a:xfrm rot="16200000" flipV="1">
                <a:off x="5243512" y="5011900"/>
                <a:ext cx="208778" cy="1561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0"/>
              <p:cNvCxnSpPr/>
              <p:nvPr>
                <p:custDataLst>
                  <p:tags r:id="rId22"/>
                </p:custDataLst>
              </p:nvPr>
            </p:nvCxnSpPr>
            <p:spPr>
              <a:xfrm rot="16200000" flipV="1">
                <a:off x="5425686" y="4725626"/>
                <a:ext cx="156728" cy="1561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2"/>
              <p:cNvCxnSpPr/>
              <p:nvPr>
                <p:custDataLst>
                  <p:tags r:id="rId23"/>
                </p:custDataLst>
              </p:nvPr>
            </p:nvCxnSpPr>
            <p:spPr>
              <a:xfrm rot="16200000" flipV="1">
                <a:off x="5607861" y="4491402"/>
                <a:ext cx="208778" cy="1561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0"/>
              <p:cNvCxnSpPr/>
              <p:nvPr>
                <p:custDataLst>
                  <p:tags r:id="rId24"/>
                </p:custDataLst>
              </p:nvPr>
            </p:nvCxnSpPr>
            <p:spPr>
              <a:xfrm rot="5400000" flipH="1" flipV="1">
                <a:off x="3967118" y="5635918"/>
                <a:ext cx="364927" cy="115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800"/>
              <p:cNvCxnSpPr/>
              <p:nvPr>
                <p:custDataLst>
                  <p:tags r:id="rId25"/>
                </p:custDataLst>
              </p:nvPr>
            </p:nvCxnSpPr>
            <p:spPr>
              <a:xfrm flipV="1">
                <a:off x="2795709" y="4517137"/>
                <a:ext cx="364349" cy="10467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110"/>
              <p:cNvCxnSpPr/>
              <p:nvPr>
                <p:custDataLst>
                  <p:tags r:id="rId26"/>
                </p:custDataLst>
              </p:nvPr>
            </p:nvCxnSpPr>
            <p:spPr>
              <a:xfrm flipV="1">
                <a:off x="3368256" y="4621236"/>
                <a:ext cx="208199" cy="1567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140"/>
              <p:cNvCxnSpPr/>
              <p:nvPr>
                <p:custDataLst>
                  <p:tags r:id="rId27"/>
                </p:custDataLst>
              </p:nvPr>
            </p:nvCxnSpPr>
            <p:spPr>
              <a:xfrm rot="5400000" flipH="1" flipV="1">
                <a:off x="3654241" y="4855750"/>
                <a:ext cx="260828" cy="20819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160"/>
              <p:cNvCxnSpPr/>
              <p:nvPr>
                <p:custDataLst>
                  <p:tags r:id="rId28"/>
                </p:custDataLst>
              </p:nvPr>
            </p:nvCxnSpPr>
            <p:spPr>
              <a:xfrm rot="5400000" flipH="1" flipV="1">
                <a:off x="3862440" y="5220098"/>
                <a:ext cx="260828" cy="20819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/>
          <p:cNvSpPr txBox="1"/>
          <p:nvPr>
            <p:custDataLst>
              <p:tags r:id="rId10"/>
            </p:custDataLst>
          </p:nvPr>
        </p:nvSpPr>
        <p:spPr>
          <a:xfrm>
            <a:off x="314533" y="4742144"/>
            <a:ext cx="5184581" cy="897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b="1" kern="0" dirty="0">
                <a:solidFill>
                  <a:srgbClr val="000000"/>
                </a:solidFill>
              </a:rPr>
              <a:t>Praful este adunat si blocat pe suprafata pre-filtrului in timpul utilizarii aspiratorului</a:t>
            </a:r>
            <a:endParaRPr kumimoji="0" lang="de-DE" sz="2000" b="1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" name="TextBox 49"/>
          <p:cNvSpPr txBox="1"/>
          <p:nvPr>
            <p:custDataLst>
              <p:tags r:id="rId11"/>
            </p:custDataLst>
          </p:nvPr>
        </p:nvSpPr>
        <p:spPr>
          <a:xfrm>
            <a:off x="5975864" y="4743618"/>
            <a:ext cx="4735316" cy="897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b="1" kern="0" dirty="0">
                <a:solidFill>
                  <a:srgbClr val="000000"/>
                </a:solidFill>
              </a:rPr>
              <a:t>Praful este scuturat dupa ce motorul a fost oprit. Este adaugata si o forta suplimentara pentru scuturare.</a:t>
            </a:r>
            <a:endParaRPr kumimoji="0" lang="de-DE" sz="2000" b="1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8743547" y="2036317"/>
            <a:ext cx="2109873" cy="1094557"/>
            <a:chOff x="4189112" y="1924906"/>
            <a:chExt cx="2109873" cy="1094557"/>
          </a:xfrm>
        </p:grpSpPr>
        <p:pic>
          <p:nvPicPr>
            <p:cNvPr id="71" name="Picture 7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79849" y="1924906"/>
              <a:ext cx="1119230" cy="845132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>
              <p:custDataLst>
                <p:tags r:id="rId16"/>
              </p:custDataLst>
            </p:nvPr>
          </p:nvSpPr>
          <p:spPr>
            <a:xfrm rot="376368">
              <a:off x="4189112" y="2619353"/>
              <a:ext cx="21098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Bosch Office Sans" pitchFamily="2" charset="0"/>
                  <a:ea typeface="SimSun" panose="02010600030101010101" pitchFamily="2" charset="-122"/>
                  <a:cs typeface="SimSun" panose="02010600030101010101" pitchFamily="2" charset="-122"/>
                </a:rPr>
                <a:t>201721424743.7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900217" y="457238"/>
            <a:ext cx="1691525" cy="1432690"/>
            <a:chOff x="8846446" y="157417"/>
            <a:chExt cx="1691525" cy="1432690"/>
          </a:xfrm>
        </p:grpSpPr>
        <p:pic>
          <p:nvPicPr>
            <p:cNvPr id="74" name="Picture 7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7689" y="157417"/>
              <a:ext cx="1600282" cy="143269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5" name="Picture 7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6446" y="1056265"/>
              <a:ext cx="563817" cy="515055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>
            <p:custDataLst>
              <p:tags r:id="rId12"/>
            </p:custDataLst>
          </p:nvPr>
        </p:nvSpPr>
        <p:spPr>
          <a:xfrm>
            <a:off x="303735" y="753186"/>
            <a:ext cx="3759466" cy="3446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de-DE" sz="1400" b="1" kern="0" dirty="0">
                <a:solidFill>
                  <a:srgbClr val="002060"/>
                </a:solidFill>
              </a:rPr>
              <a:t>Nu necesita curatarea filtrului in timpul folosirii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88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/>
              <a:t>Comparatie</a:t>
            </a:r>
            <a:r>
              <a:rPr lang="en-US" sz="2800" dirty="0"/>
              <a:t> cu </a:t>
            </a:r>
            <a:r>
              <a:rPr lang="en-US" sz="2800" dirty="0" err="1"/>
              <a:t>produsele</a:t>
            </a:r>
            <a:r>
              <a:rPr lang="en-US" sz="2800" dirty="0"/>
              <a:t> </a:t>
            </a:r>
            <a:r>
              <a:rPr lang="en-US" sz="2800" dirty="0" err="1"/>
              <a:t>predecesoare</a:t>
            </a:r>
            <a:endParaRPr kumimoji="0" lang="de-DE" sz="28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Robert Bosch Romania | 02.2019</a:t>
            </a:r>
            <a:endParaRPr kumimoji="0" lang="de-DE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2018. Alle Rechte vorbehalten, auch bzgl. jeder Verfügung, Verwertung, Reproduktion, Bearbeitung, Weitergabe sowie für den Fall von Schutzrechtsanmeldungen.</a:t>
            </a:r>
            <a:endParaRPr kumimoji="0" lang="de-DE" sz="600" b="0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7</a:t>
            </a:r>
            <a:endParaRPr kumimoji="0" lang="de-DE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9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07476466"/>
              </p:ext>
            </p:extLst>
          </p:nvPr>
        </p:nvGraphicFramePr>
        <p:xfrm>
          <a:off x="43183" y="2264617"/>
          <a:ext cx="10667997" cy="2538599"/>
        </p:xfrm>
        <a:graphic>
          <a:graphicData uri="http://schemas.openxmlformats.org/drawingml/2006/table">
            <a:tbl>
              <a:tblPr firstRow="1" bandRow="1"/>
              <a:tblGrid>
                <a:gridCol w="359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039"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9pPr>
                    </a:lstStyle>
                    <a:p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Noul</a:t>
                      </a:r>
                      <a:r>
                        <a:rPr lang="en-US" sz="1600" baseline="0" dirty="0"/>
                        <a:t>  GAS </a:t>
                      </a:r>
                      <a:r>
                        <a:rPr lang="en-US" sz="1600" dirty="0"/>
                        <a:t>12-25 PL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427E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GAS 11-21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4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Bosch Office Sans"/>
                          <a:ea typeface="+mn-ea"/>
                          <a:cs typeface="+mn-cs"/>
                        </a:rPr>
                        <a:t>GAS 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4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Bosch Office Sans"/>
                          <a:ea typeface="+mn-ea"/>
                          <a:cs typeface="+mn-cs"/>
                        </a:rPr>
                        <a:t>GAS 25 L</a:t>
                      </a:r>
                      <a:r>
                        <a:rPr lang="en-US" sz="1600" b="1" kern="1200" baseline="0" dirty="0">
                          <a:solidFill>
                            <a:schemeClr val="lt1"/>
                          </a:solidFill>
                          <a:latin typeface="Bosch Office Sans"/>
                          <a:ea typeface="+mn-ea"/>
                          <a:cs typeface="+mn-cs"/>
                        </a:rPr>
                        <a:t> SFC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Bosch Office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4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39"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r>
                        <a:rPr lang="en-US" sz="1800" dirty="0" err="1">
                          <a:latin typeface="+mn-lt"/>
                        </a:rPr>
                        <a:t>Putere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baseline="0" dirty="0" err="1">
                          <a:latin typeface="+mn-lt"/>
                        </a:rPr>
                        <a:t>aspirare</a:t>
                      </a:r>
                      <a:r>
                        <a:rPr lang="en-US" sz="1800" baseline="0" dirty="0">
                          <a:latin typeface="+mn-lt"/>
                        </a:rPr>
                        <a:t> (</a:t>
                      </a:r>
                      <a:r>
                        <a:rPr lang="en-US" sz="1800" dirty="0">
                          <a:latin typeface="+mn-lt"/>
                        </a:rPr>
                        <a:t>W)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237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156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211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39"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r>
                        <a:rPr lang="en-US" sz="1800" dirty="0" err="1">
                          <a:latin typeface="+mn-lt"/>
                        </a:rPr>
                        <a:t>Volum</a:t>
                      </a:r>
                      <a:r>
                        <a:rPr lang="en-US" sz="1800" dirty="0">
                          <a:latin typeface="+mn-lt"/>
                        </a:rPr>
                        <a:t> max. </a:t>
                      </a:r>
                      <a:r>
                        <a:rPr lang="en-US" sz="1800" dirty="0" err="1">
                          <a:latin typeface="+mn-lt"/>
                        </a:rPr>
                        <a:t>rezervor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aspiratie</a:t>
                      </a:r>
                      <a:r>
                        <a:rPr lang="en-US" sz="1800" dirty="0">
                          <a:latin typeface="+mn-lt"/>
                        </a:rPr>
                        <a:t> (l)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39"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r>
                        <a:rPr lang="en-US" sz="1800" dirty="0">
                          <a:latin typeface="+mn-lt"/>
                        </a:rPr>
                        <a:t>Debit </a:t>
                      </a:r>
                      <a:r>
                        <a:rPr lang="en-US" sz="1800" dirty="0" err="1">
                          <a:latin typeface="+mn-lt"/>
                        </a:rPr>
                        <a:t>aer</a:t>
                      </a:r>
                      <a:r>
                        <a:rPr lang="en-US" sz="1800" dirty="0">
                          <a:latin typeface="+mn-lt"/>
                        </a:rPr>
                        <a:t> (l/s)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37.7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32.9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31.2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33.0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039"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r>
                        <a:rPr lang="en-US" sz="1800" dirty="0" err="1">
                          <a:latin typeface="+mn-lt"/>
                        </a:rPr>
                        <a:t>Priza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electrica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osch Office Sans"/>
                          <a:ea typeface="+mn-ea"/>
                          <a:cs typeface="+mn-cs"/>
                        </a:rPr>
                        <a:t>Da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ctr" defTabSz="8227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osch Office Sans"/>
                          <a:ea typeface="+mn-ea"/>
                          <a:cs typeface="+mn-cs"/>
                        </a:rPr>
                        <a:t>Nu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Da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Da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39"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r>
                        <a:rPr lang="en-US" sz="1800" dirty="0" err="1">
                          <a:latin typeface="+mn-lt"/>
                        </a:rPr>
                        <a:t>Clasa</a:t>
                      </a:r>
                      <a:r>
                        <a:rPr lang="en-US" sz="1800" dirty="0">
                          <a:latin typeface="+mn-lt"/>
                        </a:rPr>
                        <a:t> 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osch Office Sans"/>
                          <a:ea typeface="+mn-ea"/>
                          <a:cs typeface="+mn-cs"/>
                        </a:rPr>
                        <a:t>Da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Nu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Da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Da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039"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r>
                        <a:rPr lang="en-US" sz="1800" dirty="0" err="1">
                          <a:latin typeface="+mn-lt"/>
                        </a:rPr>
                        <a:t>Tehnologie</a:t>
                      </a:r>
                      <a:r>
                        <a:rPr lang="en-US" sz="1800" baseline="0" dirty="0">
                          <a:latin typeface="+mn-lt"/>
                        </a:rPr>
                        <a:t> </a:t>
                      </a:r>
                      <a:r>
                        <a:rPr lang="en-US" sz="1800" baseline="0" dirty="0" err="1">
                          <a:latin typeface="+mn-lt"/>
                        </a:rPr>
                        <a:t>prefiltrare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osch Office Sans"/>
                          <a:ea typeface="+mn-ea"/>
                          <a:cs typeface="+mn-cs"/>
                        </a:rPr>
                        <a:t>Da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11358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822716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234075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645433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056792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468150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2879509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290867" algn="l" defTabSz="822716" rtl="0" eaLnBrk="1" latinLnBrk="0" hangingPunct="1">
                        <a:defRPr sz="1619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osch Office Sans"/>
                          <a:ea typeface="+mn-ea"/>
                          <a:cs typeface="+mn-cs"/>
                        </a:rPr>
                        <a:t>Nu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Nu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Nu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 Box 35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4990" y="4855420"/>
            <a:ext cx="6316327" cy="566309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8427E"/>
                </a:solidFill>
                <a:effectLst/>
                <a:uLnTx/>
                <a:uFillTx/>
                <a:latin typeface="Bosch Office Sans"/>
              </a:rPr>
              <a:t>Aspiratie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8427E"/>
                </a:solidFill>
                <a:effectLst/>
                <a:uLnTx/>
                <a:uFillTx/>
                <a:latin typeface="Bosch Office Sans"/>
              </a:rPr>
              <a:t>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8427E"/>
                </a:solidFill>
                <a:effectLst/>
                <a:uLnTx/>
                <a:uFillTx/>
                <a:latin typeface="Bosch Office Sans"/>
              </a:rPr>
              <a:t>consistenta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8427E"/>
                </a:solidFill>
                <a:effectLst/>
                <a:uLnTx/>
                <a:uFillTx/>
                <a:latin typeface="Bosch Office Sans"/>
              </a:rPr>
              <a:t>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8427E"/>
                </a:solidFill>
                <a:effectLst/>
                <a:uLnTx/>
                <a:uFillTx/>
                <a:latin typeface="Bosch Office Sans"/>
              </a:rPr>
              <a:t>si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8427E"/>
                </a:solidFill>
                <a:effectLst/>
                <a:uLnTx/>
                <a:uFillTx/>
                <a:latin typeface="Bosch Office Sans"/>
              </a:rPr>
              <a:t>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8427E"/>
                </a:solidFill>
                <a:effectLst/>
                <a:uLnTx/>
                <a:uFillTx/>
                <a:latin typeface="Bosch Office Sans"/>
              </a:rPr>
              <a:t>puternica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8427E"/>
              </a:solidFill>
              <a:effectLst/>
              <a:uLnTx/>
              <a:uFillTx/>
              <a:latin typeface="Bosch Office Sans"/>
            </a:endParaRP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lang="en-GB" sz="1400" b="1" kern="0" dirty="0" err="1">
                <a:solidFill>
                  <a:srgbClr val="08427E"/>
                </a:solidFill>
                <a:latin typeface="Bosch Office Sans"/>
              </a:rPr>
              <a:t>Primul</a:t>
            </a:r>
            <a:r>
              <a:rPr lang="en-GB" sz="1400" b="1" kern="0" dirty="0">
                <a:solidFill>
                  <a:srgbClr val="08427E"/>
                </a:solidFill>
                <a:latin typeface="Bosch Office Sans"/>
              </a:rPr>
              <a:t> model cu </a:t>
            </a:r>
            <a:r>
              <a:rPr lang="en-GB" sz="1400" b="1" kern="0" dirty="0" err="1">
                <a:solidFill>
                  <a:srgbClr val="08427E"/>
                </a:solidFill>
                <a:latin typeface="Bosch Office Sans"/>
              </a:rPr>
              <a:t>tehnologie</a:t>
            </a:r>
            <a:r>
              <a:rPr lang="en-GB" sz="1400" b="1" kern="0" dirty="0">
                <a:solidFill>
                  <a:srgbClr val="08427E"/>
                </a:solidFill>
                <a:latin typeface="Bosch Office Sans"/>
              </a:rPr>
              <a:t> </a:t>
            </a:r>
            <a:r>
              <a:rPr lang="en-GB" sz="1400" b="1" kern="0" dirty="0" err="1">
                <a:solidFill>
                  <a:srgbClr val="08427E"/>
                </a:solidFill>
                <a:latin typeface="Bosch Office Sans"/>
              </a:rPr>
              <a:t>patentata</a:t>
            </a:r>
            <a:r>
              <a:rPr lang="en-GB" sz="1400" b="1" kern="0" dirty="0">
                <a:solidFill>
                  <a:srgbClr val="08427E"/>
                </a:solidFill>
                <a:latin typeface="Bosch Office Sans"/>
              </a:rPr>
              <a:t> de </a:t>
            </a:r>
            <a:r>
              <a:rPr lang="en-GB" sz="1400" b="1" kern="0" dirty="0" err="1">
                <a:solidFill>
                  <a:srgbClr val="08427E"/>
                </a:solidFill>
                <a:latin typeface="Bosch Office Sans"/>
              </a:rPr>
              <a:t>autocuratare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8427E"/>
              </a:solidFill>
              <a:effectLst/>
              <a:uLnTx/>
              <a:uFillTx/>
              <a:latin typeface="Bosch Office Sans"/>
            </a:endParaRPr>
          </a:p>
        </p:txBody>
      </p:sp>
      <p:pic>
        <p:nvPicPr>
          <p:cNvPr id="19" name="Picture 18" descr="GAS 11-21 Professional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1806" y="786989"/>
            <a:ext cx="134739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博希多吸尘器GAS25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82" y="777539"/>
            <a:ext cx="1352056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osch GAS 15 Professional Wet/Dry Extractor 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60" y="783599"/>
            <a:ext cx="1400677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44" y="976251"/>
            <a:ext cx="1550111" cy="1302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457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74" y="1703943"/>
            <a:ext cx="2880982" cy="2469415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/>
              <a:t>Costuri</a:t>
            </a:r>
            <a:r>
              <a:rPr lang="en-US" sz="2800" dirty="0"/>
              <a:t> </a:t>
            </a:r>
            <a:r>
              <a:rPr lang="en-US" sz="2800" dirty="0" err="1"/>
              <a:t>reduse</a:t>
            </a:r>
            <a:r>
              <a:rPr lang="en-US" sz="2800" dirty="0"/>
              <a:t> de </a:t>
            </a:r>
            <a:r>
              <a:rPr lang="en-US" sz="2800" dirty="0" err="1"/>
              <a:t>mentenanta</a:t>
            </a:r>
            <a:endParaRPr kumimoji="0" lang="de-DE" sz="28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Robert Bosch Romania | 02.2019</a:t>
            </a:r>
            <a:endParaRPr kumimoji="0" lang="de-DE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2018. Alle Rechte vorbehalten, auch bzgl. jeder Verfügung, Verwertung, Reproduktion, Bearbeitung, Weitergabe sowie für den Fall von Schutzrechtsanmeldungen.</a:t>
            </a:r>
            <a:endParaRPr kumimoji="0" lang="de-DE" sz="600" b="0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8</a:t>
            </a:r>
            <a:endParaRPr kumimoji="0" lang="de-DE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10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5" name="Plus 54"/>
          <p:cNvSpPr/>
          <p:nvPr>
            <p:custDataLst>
              <p:tags r:id="rId11"/>
            </p:custDataLst>
          </p:nvPr>
        </p:nvSpPr>
        <p:spPr>
          <a:xfrm>
            <a:off x="2845122" y="2581352"/>
            <a:ext cx="761973" cy="714596"/>
          </a:xfrm>
          <a:prstGeom prst="mathPlus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6" name="Plus 55"/>
          <p:cNvSpPr/>
          <p:nvPr>
            <p:custDataLst>
              <p:tags r:id="rId12"/>
            </p:custDataLst>
          </p:nvPr>
        </p:nvSpPr>
        <p:spPr>
          <a:xfrm>
            <a:off x="8635523" y="2581352"/>
            <a:ext cx="761973" cy="714596"/>
          </a:xfrm>
          <a:prstGeom prst="mathPlus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3" y="1341459"/>
            <a:ext cx="2843450" cy="3194383"/>
          </a:xfrm>
          <a:prstGeom prst="rect">
            <a:avLst/>
          </a:prstGeom>
        </p:spPr>
      </p:pic>
      <p:sp>
        <p:nvSpPr>
          <p:cNvPr id="59" name="TextBox 58"/>
          <p:cNvSpPr txBox="1"/>
          <p:nvPr>
            <p:custDataLst>
              <p:tags r:id="rId14"/>
            </p:custDataLst>
          </p:nvPr>
        </p:nvSpPr>
        <p:spPr>
          <a:xfrm>
            <a:off x="505731" y="4592514"/>
            <a:ext cx="4576302" cy="897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b="1" kern="0" dirty="0">
                <a:solidFill>
                  <a:srgbClr val="000000"/>
                </a:solidFill>
              </a:rPr>
              <a:t>GAS 15: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b="1" kern="0" dirty="0">
                <a:solidFill>
                  <a:srgbClr val="000000"/>
                </a:solidFill>
              </a:rPr>
              <a:t>Aspiratorul + 3 filtre / an</a:t>
            </a:r>
            <a:endParaRPr kumimoji="0" lang="de-DE" sz="2400" b="1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>
            <p:custDataLst>
              <p:tags r:id="rId15"/>
            </p:custDataLst>
          </p:nvPr>
        </p:nvSpPr>
        <p:spPr>
          <a:xfrm>
            <a:off x="6436528" y="4566920"/>
            <a:ext cx="3954381" cy="897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b="1" kern="0" dirty="0">
                <a:solidFill>
                  <a:srgbClr val="000000"/>
                </a:solidFill>
              </a:rPr>
              <a:t>GAS 12-25 PL: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b="1" kern="0" dirty="0">
                <a:solidFill>
                  <a:srgbClr val="000000"/>
                </a:solidFill>
              </a:rPr>
              <a:t>Aspiratorul + 1 filtru / an</a:t>
            </a:r>
            <a:endParaRPr kumimoji="0" lang="de-DE" sz="2400" b="1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67" y="2405408"/>
            <a:ext cx="1077184" cy="10972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67" y="1147059"/>
            <a:ext cx="1077184" cy="10972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67" y="3663757"/>
            <a:ext cx="1077184" cy="10972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82" y="2405408"/>
            <a:ext cx="1077184" cy="1097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/>
              <a:t>Fisa</a:t>
            </a:r>
            <a:r>
              <a:rPr lang="en-US" sz="2800" dirty="0"/>
              <a:t> </a:t>
            </a:r>
            <a:r>
              <a:rPr lang="en-US" sz="2800" dirty="0" err="1"/>
              <a:t>tehnica</a:t>
            </a:r>
            <a:r>
              <a:rPr lang="en-US" sz="2800" dirty="0"/>
              <a:t> </a:t>
            </a:r>
            <a:r>
              <a:rPr lang="en-US" sz="2800" dirty="0" err="1"/>
              <a:t>produs</a:t>
            </a:r>
            <a:endParaRPr kumimoji="0" lang="de-DE" sz="28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Robert Bosch Romania | 02.2019</a:t>
            </a:r>
            <a:endParaRPr kumimoji="0" lang="de-DE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2018. Alle Rechte vorbehalten, auch bzgl. jeder Verfügung, Verwertung, Reproduktion, Bearbeitung, Weitergabe sowie für den Fall von Schutzrechtsanmeldungen.</a:t>
            </a:r>
            <a:endParaRPr kumimoji="0" lang="de-DE" sz="600" b="0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9</a:t>
            </a:r>
            <a:endParaRPr kumimoji="0" lang="de-DE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9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13" name="Inhaltsplatzhalter 4_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97042020"/>
              </p:ext>
            </p:extLst>
          </p:nvPr>
        </p:nvGraphicFramePr>
        <p:xfrm>
          <a:off x="150813" y="1066801"/>
          <a:ext cx="6083731" cy="4036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654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Date tehnice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GAS 12-25 PL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4746" marR="1247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Putere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nominala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aseline="0" dirty="0"/>
                        <a:t>[W]</a:t>
                      </a: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1200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Putere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aspiratie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aseline="0" dirty="0"/>
                        <a:t>[W]</a:t>
                      </a: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237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Zgomot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aseline="0" dirty="0"/>
                        <a:t>[dB]</a:t>
                      </a: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88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Presiune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(vacuum)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aspiratie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aseline="0" dirty="0"/>
                        <a:t>[mPa]</a:t>
                      </a: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Debit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aer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aseline="0"/>
                        <a:t>[l/s</a:t>
                      </a:r>
                      <a:r>
                        <a:rPr lang="de-DE" sz="1400" baseline="0" dirty="0"/>
                        <a:t>]</a:t>
                      </a: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65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Filtrul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principal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aseline="0" dirty="0"/>
                        <a:t>[x]</a:t>
                      </a: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L-Class (H13) HEPA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Capacitate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bruta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rezervor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praf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aseline="0" dirty="0"/>
                        <a:t>[ L ]</a:t>
                      </a: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25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Capacitate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neta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rezervor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praf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(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uscat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aseline="0" dirty="0"/>
                        <a:t>[L]</a:t>
                      </a: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21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Capacitate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neta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rezervor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praf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(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umed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aseline="0" dirty="0"/>
                        <a:t>[L]</a:t>
                      </a: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Greutate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fara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accesorii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aseline="0" dirty="0"/>
                        <a:t>[kg]</a:t>
                      </a: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Priza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electrica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carcasa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Dimensiuni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, 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fara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accesorii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aseline="0" dirty="0"/>
                        <a:t>[mm]</a:t>
                      </a: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380x483x453mm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Pre-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filtru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autocuratare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DA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marL="0" marR="0" lvl="0" indent="0" algn="ctr" defTabSz="8227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Sac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praf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4746" marR="124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 DA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1372381"/>
            <a:ext cx="3820413" cy="3210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365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/>
              <a:t>Accesorii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GAS 12-25 PL</a:t>
            </a:r>
            <a:endParaRPr kumimoji="0" lang="de-DE" sz="28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Robert Bosch Romania | 02.2019</a:t>
            </a:r>
            <a:endParaRPr kumimoji="0" lang="de-DE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2018. Alle Rechte vorbehalten, auch bzgl. jeder Verfügung, Verwertung, Reproduktion, Bearbeitung, Weitergabe sowie für den Fall von Schutzrechtsanmeldungen.</a:t>
            </a:r>
            <a:endParaRPr kumimoji="0" lang="de-DE" sz="600" b="0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kern="0" cap="none" normalizeH="0" baseline="0" noProof="0" dirty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10</a:t>
            </a: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9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ZoneTexte 16"/>
          <p:cNvSpPr txBox="1"/>
          <p:nvPr>
            <p:custDataLst>
              <p:tags r:id="rId10"/>
            </p:custDataLst>
          </p:nvPr>
        </p:nvSpPr>
        <p:spPr>
          <a:xfrm>
            <a:off x="522784" y="1987019"/>
            <a:ext cx="8471490" cy="268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lvl="0" indent="-304800" defTabSz="839788" eaLnBrk="0" hangingPunct="0">
              <a:lnSpc>
                <a:spcPct val="111000"/>
              </a:lnSpc>
              <a:buClr>
                <a:srgbClr val="425C8F"/>
              </a:buClr>
              <a:buSzPct val="65000"/>
              <a:buFont typeface="Wingdings" pitchFamily="2" charset="2"/>
              <a:buChar char="è"/>
              <a:defRPr/>
            </a:pPr>
            <a:r>
              <a:rPr lang="en-US" sz="1600" kern="0" dirty="0" err="1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Accesoriile</a:t>
            </a:r>
            <a:r>
              <a:rPr lang="en-US" sz="1600" kern="0" dirty="0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 standard </a:t>
            </a:r>
            <a:r>
              <a:rPr lang="en-US" sz="1600" kern="0" dirty="0" err="1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incluse</a:t>
            </a:r>
            <a:endParaRPr lang="en-US" sz="1600" kern="0" dirty="0">
              <a:solidFill>
                <a:srgbClr val="08427E"/>
              </a:solidFill>
              <a:latin typeface="Bosch Office Sans" pitchFamily="34" charset="0"/>
              <a:cs typeface="Arial" charset="0"/>
              <a:sym typeface="Wingdings" pitchFamily="2" charset="2"/>
            </a:endParaRPr>
          </a:p>
          <a:p>
            <a:pPr marL="609600" lvl="1" indent="-190500" defTabSz="839788" eaLnBrk="0" hangingPunct="0">
              <a:lnSpc>
                <a:spcPct val="111000"/>
              </a:lnSpc>
              <a:buClr>
                <a:srgbClr val="425C8F"/>
              </a:buClr>
              <a:buSzPct val="50000"/>
              <a:buFont typeface="Wingdings" pitchFamily="2" charset="2"/>
              <a:buChar char=""/>
              <a:defRPr/>
            </a:pPr>
            <a:r>
              <a:rPr lang="en-GB" altLang="zh-CN" sz="1200" dirty="0">
                <a:ea typeface="SimSun" pitchFamily="2" charset="-122"/>
              </a:rPr>
              <a:t> 1.619.PA7.322  	</a:t>
            </a:r>
            <a:r>
              <a:rPr lang="en-GB" altLang="zh-CN" sz="1200" dirty="0" err="1">
                <a:ea typeface="SimSun" pitchFamily="2" charset="-122"/>
              </a:rPr>
              <a:t>furtun</a:t>
            </a:r>
            <a:r>
              <a:rPr lang="en-GB" altLang="zh-CN" sz="1200" dirty="0">
                <a:ea typeface="SimSun" pitchFamily="2" charset="-122"/>
              </a:rPr>
              <a:t> 3m</a:t>
            </a:r>
          </a:p>
          <a:p>
            <a:pPr marL="609600" lvl="1" indent="-190500" defTabSz="839788" eaLnBrk="0" hangingPunct="0">
              <a:lnSpc>
                <a:spcPct val="111000"/>
              </a:lnSpc>
              <a:buClr>
                <a:srgbClr val="425C8F"/>
              </a:buClr>
              <a:buSzPct val="50000"/>
              <a:buFont typeface="Wingdings" pitchFamily="2" charset="2"/>
              <a:buChar char=""/>
              <a:defRPr/>
            </a:pPr>
            <a:r>
              <a:rPr lang="en-GB" altLang="zh-CN" sz="1200" dirty="0">
                <a:ea typeface="SimSun" pitchFamily="2" charset="-122"/>
              </a:rPr>
              <a:t> 1.619.PA7.325  	cot</a:t>
            </a:r>
          </a:p>
          <a:p>
            <a:pPr marL="609600" lvl="1" indent="-190500" defTabSz="839788" eaLnBrk="0" hangingPunct="0">
              <a:lnSpc>
                <a:spcPct val="111000"/>
              </a:lnSpc>
              <a:buClr>
                <a:srgbClr val="425C8F"/>
              </a:buClr>
              <a:buSzPct val="50000"/>
              <a:buFont typeface="Wingdings" pitchFamily="2" charset="2"/>
              <a:buChar char=""/>
              <a:defRPr/>
            </a:pPr>
            <a:r>
              <a:rPr lang="en-GB" altLang="zh-CN" sz="1200" dirty="0">
                <a:ea typeface="SimSun" pitchFamily="2" charset="-122"/>
              </a:rPr>
              <a:t> 1.619.PA7.328  	</a:t>
            </a:r>
            <a:r>
              <a:rPr lang="en-GB" altLang="zh-CN" sz="1200" dirty="0" err="1">
                <a:ea typeface="SimSun" pitchFamily="2" charset="-122"/>
              </a:rPr>
              <a:t>duza</a:t>
            </a:r>
            <a:r>
              <a:rPr lang="en-GB" altLang="zh-CN" sz="1200" dirty="0">
                <a:ea typeface="SimSun" pitchFamily="2" charset="-122"/>
              </a:rPr>
              <a:t> </a:t>
            </a:r>
            <a:r>
              <a:rPr lang="en-GB" altLang="zh-CN" sz="1200" dirty="0" err="1">
                <a:ea typeface="SimSun" pitchFamily="2" charset="-122"/>
              </a:rPr>
              <a:t>colturi</a:t>
            </a:r>
            <a:endParaRPr lang="en-GB" altLang="zh-CN" sz="1200" dirty="0">
              <a:ea typeface="SimSun" pitchFamily="2" charset="-122"/>
            </a:endParaRPr>
          </a:p>
          <a:p>
            <a:pPr marL="609600" lvl="1" indent="-190500" defTabSz="839788" eaLnBrk="0" hangingPunct="0">
              <a:lnSpc>
                <a:spcPct val="111000"/>
              </a:lnSpc>
              <a:buClr>
                <a:srgbClr val="425C8F"/>
              </a:buClr>
              <a:buSzPct val="50000"/>
              <a:buFont typeface="Wingdings" pitchFamily="2" charset="2"/>
              <a:buChar char=""/>
              <a:defRPr/>
            </a:pPr>
            <a:r>
              <a:rPr lang="en-GB" sz="1200" dirty="0"/>
              <a:t> 1.619.PA7.327   	set </a:t>
            </a:r>
            <a:r>
              <a:rPr lang="en-GB" sz="1200" dirty="0" err="1"/>
              <a:t>pardoseli</a:t>
            </a:r>
            <a:endParaRPr lang="en-GB" sz="1200" dirty="0"/>
          </a:p>
          <a:p>
            <a:pPr marL="609600" lvl="1" indent="-190500" defTabSz="839788" eaLnBrk="0" hangingPunct="0">
              <a:lnSpc>
                <a:spcPct val="111000"/>
              </a:lnSpc>
              <a:buClr>
                <a:srgbClr val="425C8F"/>
              </a:buClr>
              <a:buSzPct val="50000"/>
              <a:buFont typeface="Wingdings" pitchFamily="2" charset="2"/>
              <a:buChar char=""/>
              <a:defRPr/>
            </a:pPr>
            <a:r>
              <a:rPr lang="en-GB" altLang="zh-CN" sz="1200" dirty="0"/>
              <a:t> 1.619.PA7.326 	</a:t>
            </a:r>
            <a:r>
              <a:rPr lang="en-GB" altLang="zh-CN" sz="1200" dirty="0">
                <a:ea typeface="SimSun" pitchFamily="2" charset="-122"/>
              </a:rPr>
              <a:t>Adaptor</a:t>
            </a:r>
          </a:p>
          <a:p>
            <a:pPr marL="609600" lvl="1" indent="-190500" defTabSz="839788" eaLnBrk="0" hangingPunct="0">
              <a:lnSpc>
                <a:spcPct val="111000"/>
              </a:lnSpc>
              <a:buClr>
                <a:srgbClr val="425C8F"/>
              </a:buClr>
              <a:buSzPct val="50000"/>
              <a:buFont typeface="Wingdings" pitchFamily="2" charset="2"/>
              <a:buChar char=""/>
              <a:defRPr/>
            </a:pPr>
            <a:r>
              <a:rPr lang="en-GB" altLang="zh-CN" sz="1200" dirty="0">
                <a:ea typeface="SimSun" pitchFamily="2" charset="-122"/>
              </a:rPr>
              <a:t> 1.619.PA7.324 	</a:t>
            </a:r>
            <a:r>
              <a:rPr lang="en-GB" altLang="zh-CN" sz="1200" dirty="0" err="1">
                <a:ea typeface="SimSun" pitchFamily="2" charset="-122"/>
              </a:rPr>
              <a:t>Tuburi</a:t>
            </a:r>
            <a:r>
              <a:rPr lang="en-GB" altLang="zh-CN" sz="1200" dirty="0">
                <a:ea typeface="SimSun" pitchFamily="2" charset="-122"/>
              </a:rPr>
              <a:t> (2pcs)</a:t>
            </a:r>
          </a:p>
          <a:p>
            <a:pPr marL="609600" lvl="1" indent="-190500" defTabSz="839788" eaLnBrk="0" hangingPunct="0">
              <a:lnSpc>
                <a:spcPct val="111000"/>
              </a:lnSpc>
              <a:buClr>
                <a:srgbClr val="425C8F"/>
              </a:buClr>
              <a:buSzPct val="50000"/>
              <a:buFont typeface="Wingdings" pitchFamily="2" charset="2"/>
              <a:buChar char=""/>
              <a:defRPr/>
            </a:pPr>
            <a:r>
              <a:rPr lang="en-GB" altLang="zh-CN" sz="1200" dirty="0">
                <a:ea typeface="SimSun" pitchFamily="2" charset="-122"/>
              </a:rPr>
              <a:t> 1.619.PA7.329   	</a:t>
            </a:r>
            <a:r>
              <a:rPr lang="en-GB" altLang="zh-CN" sz="1200" dirty="0" err="1">
                <a:ea typeface="SimSun" pitchFamily="2" charset="-122"/>
              </a:rPr>
              <a:t>Saci</a:t>
            </a:r>
            <a:r>
              <a:rPr lang="en-GB" altLang="zh-CN" sz="1200" dirty="0">
                <a:ea typeface="SimSun" pitchFamily="2" charset="-122"/>
              </a:rPr>
              <a:t> plastic (5pcs)		</a:t>
            </a:r>
            <a:endParaRPr lang="en-US" sz="1200" kern="0" dirty="0">
              <a:solidFill>
                <a:srgbClr val="08427E"/>
              </a:solidFill>
              <a:cs typeface="Arial" charset="0"/>
              <a:sym typeface="Wingdings" pitchFamily="2" charset="2"/>
            </a:endParaRPr>
          </a:p>
          <a:p>
            <a:pPr marL="609600" lvl="1" indent="-190500" defTabSz="839788" eaLnBrk="0" hangingPunct="0">
              <a:lnSpc>
                <a:spcPct val="111000"/>
              </a:lnSpc>
              <a:buClr>
                <a:srgbClr val="425C8F"/>
              </a:buClr>
              <a:buSzPct val="50000"/>
              <a:buFont typeface="Wingdings" pitchFamily="2" charset="2"/>
              <a:buChar char=""/>
              <a:defRPr/>
            </a:pPr>
            <a:endParaRPr lang="en-US" sz="1200" kern="0" dirty="0">
              <a:solidFill>
                <a:srgbClr val="08427E"/>
              </a:solidFill>
              <a:cs typeface="Arial" charset="0"/>
              <a:sym typeface="Wingdings" pitchFamily="2" charset="2"/>
            </a:endParaRPr>
          </a:p>
          <a:p>
            <a:pPr marL="609600" lvl="1" indent="-190500" defTabSz="839788" eaLnBrk="0" hangingPunct="0">
              <a:lnSpc>
                <a:spcPct val="111000"/>
              </a:lnSpc>
              <a:buClr>
                <a:srgbClr val="425C8F"/>
              </a:buClr>
              <a:buSzPct val="50000"/>
              <a:buFont typeface="Wingdings" pitchFamily="2" charset="2"/>
              <a:buChar char=""/>
              <a:defRPr/>
            </a:pPr>
            <a:endParaRPr lang="en-US" sz="1200" kern="0" dirty="0">
              <a:solidFill>
                <a:srgbClr val="08427E"/>
              </a:solidFill>
              <a:cs typeface="Arial" charset="0"/>
              <a:sym typeface="Wingdings" pitchFamily="2" charset="2"/>
            </a:endParaRPr>
          </a:p>
          <a:p>
            <a:pPr marL="304800" lvl="0" indent="-304800" defTabSz="839788" eaLnBrk="0" hangingPunct="0">
              <a:lnSpc>
                <a:spcPct val="111000"/>
              </a:lnSpc>
              <a:buClr>
                <a:srgbClr val="425C8F"/>
              </a:buClr>
              <a:buSzPct val="65000"/>
              <a:buFont typeface="Wingdings" pitchFamily="2" charset="2"/>
              <a:buChar char="è"/>
              <a:defRPr/>
            </a:pPr>
            <a:r>
              <a:rPr lang="en-US" sz="1600" kern="0" dirty="0" err="1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Accesoriile</a:t>
            </a:r>
            <a:r>
              <a:rPr lang="en-US" sz="1600" kern="0" dirty="0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1600" kern="0" dirty="0" err="1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recomandate</a:t>
            </a:r>
            <a:r>
              <a:rPr lang="en-US" sz="1600" kern="0" dirty="0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1600" kern="0" dirty="0" err="1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pentru</a:t>
            </a:r>
            <a:r>
              <a:rPr lang="en-US" sz="1600" kern="0" dirty="0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1600" kern="0" dirty="0" err="1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aplicatii</a:t>
            </a:r>
            <a:r>
              <a:rPr lang="en-US" sz="1600" kern="0" dirty="0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1600" kern="0" dirty="0" err="1">
                <a:solidFill>
                  <a:srgbClr val="08427E"/>
                </a:solidFill>
                <a:latin typeface="Bosch Office Sans" pitchFamily="34" charset="0"/>
                <a:cs typeface="Arial" charset="0"/>
                <a:sym typeface="Wingdings" pitchFamily="2" charset="2"/>
              </a:rPr>
              <a:t>speciale</a:t>
            </a:r>
            <a:endParaRPr lang="en-US" sz="1600" kern="0" dirty="0">
              <a:solidFill>
                <a:srgbClr val="08427E"/>
              </a:solidFill>
              <a:latin typeface="Bosch Office Sans" pitchFamily="34" charset="0"/>
              <a:cs typeface="Arial" charset="0"/>
              <a:sym typeface="Wingdings" pitchFamily="2" charset="2"/>
            </a:endParaRPr>
          </a:p>
          <a:p>
            <a:pPr marL="609600" lvl="1" indent="-190500" defTabSz="839788" eaLnBrk="0" hangingPunct="0">
              <a:lnSpc>
                <a:spcPct val="111000"/>
              </a:lnSpc>
              <a:buClr>
                <a:srgbClr val="425C8F"/>
              </a:buClr>
              <a:buSzPct val="50000"/>
              <a:buFont typeface="Wingdings" pitchFamily="2" charset="2"/>
              <a:buChar char=""/>
              <a:defRPr/>
            </a:pPr>
            <a:r>
              <a:rPr lang="en-US" sz="1200" kern="0" dirty="0" err="1">
                <a:solidFill>
                  <a:srgbClr val="08427E"/>
                </a:solidFill>
                <a:cs typeface="Arial" charset="0"/>
                <a:sym typeface="Wingdings" pitchFamily="2" charset="2"/>
              </a:rPr>
              <a:t>Filtru</a:t>
            </a:r>
            <a:r>
              <a:rPr lang="en-US" sz="1200" kern="0" dirty="0">
                <a:solidFill>
                  <a:srgbClr val="08427E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200" kern="0" dirty="0" err="1">
                <a:solidFill>
                  <a:srgbClr val="08427E"/>
                </a:solidFill>
                <a:cs typeface="Arial" charset="0"/>
                <a:sym typeface="Wingdings" pitchFamily="2" charset="2"/>
              </a:rPr>
              <a:t>umed</a:t>
            </a:r>
            <a:r>
              <a:rPr lang="en-US" sz="1200" kern="0" dirty="0">
                <a:solidFill>
                  <a:srgbClr val="08427E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200" kern="0" dirty="0" err="1">
                <a:solidFill>
                  <a:srgbClr val="08427E"/>
                </a:solidFill>
                <a:cs typeface="Arial" charset="0"/>
                <a:sym typeface="Wingdings" pitchFamily="2" charset="2"/>
              </a:rPr>
              <a:t>pentru</a:t>
            </a:r>
            <a:r>
              <a:rPr lang="en-US" sz="1200" kern="0" dirty="0">
                <a:solidFill>
                  <a:srgbClr val="08427E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200" kern="0" dirty="0" err="1">
                <a:solidFill>
                  <a:srgbClr val="08427E"/>
                </a:solidFill>
                <a:cs typeface="Arial" charset="0"/>
                <a:sym typeface="Wingdings" pitchFamily="2" charset="2"/>
              </a:rPr>
              <a:t>aspirari</a:t>
            </a:r>
            <a:r>
              <a:rPr lang="en-US" sz="1200" kern="0" dirty="0">
                <a:solidFill>
                  <a:srgbClr val="08427E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200" kern="0" dirty="0" err="1">
                <a:solidFill>
                  <a:srgbClr val="08427E"/>
                </a:solidFill>
                <a:cs typeface="Arial" charset="0"/>
                <a:sym typeface="Wingdings" pitchFamily="2" charset="2"/>
              </a:rPr>
              <a:t>umede</a:t>
            </a:r>
            <a:endParaRPr lang="en-US" sz="1600" dirty="0"/>
          </a:p>
        </p:txBody>
      </p:sp>
      <p:pic>
        <p:nvPicPr>
          <p:cNvPr id="17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75" y="2082307"/>
            <a:ext cx="832367" cy="52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 preferRelativeResize="0"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40" y="2342219"/>
            <a:ext cx="608780" cy="29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33" y="2641619"/>
            <a:ext cx="817467" cy="5025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88" y="3343080"/>
            <a:ext cx="733257" cy="4056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48" y="2979869"/>
            <a:ext cx="752965" cy="302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26" y="3085631"/>
            <a:ext cx="1065519" cy="6363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22" y="2531665"/>
            <a:ext cx="532653" cy="303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662" y="259080"/>
            <a:ext cx="3598518" cy="1511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749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1"/>
  <p:tag name="CFG.LAYOUT" val="BOSCH2"/>
  <p:tag name="CFG.CUSTOMERVERSION" val="9"/>
  <p:tag name="ML_1" val="RBCN_Sgh"/>
  <p:tag name="ML_2" val="Bosch2.mcr"/>
  <p:tag name="ML_LAYOUT_RESOURCE" val="BOSCH2_16_9_NAVI.mcr"/>
  <p:tag name="FIELD.CONF.SUFFIX.CONTENT" val="\n | "/>
  <p:tag name="FIELD.REM_ABL.SUFFIX.CONTENT" val="&#10;\n"/>
  <p:tag name="FIELD.COPY.COMBOINDEX" val="0"/>
  <p:tag name="FIELD.BGROUP.SUFFIX.CONTENT" val=" | "/>
  <p:tag name="FIELD.BGROUP.COMBOINDEX" val="0"/>
  <p:tag name="FIELD.DPT.SUFFIX.CONTENT" val=" | "/>
  <p:tag name="MIWBCLNT.HOMEURL" val="C:\Program Files (x86)\eForms\FB\portal_index.htm"/>
  <p:tag name="FIELDS.INITIALIZED" val="1"/>
  <p:tag name="FIELD.DATE.COMBOINDEX" val="-2"/>
  <p:tag name="FIELD.REM_ABL.COMBOINDEX" val="-2"/>
  <p:tag name="FIELD.CHAPTER.COMBOINDEX" val="-2"/>
  <p:tag name="FIELD.REM_ANL.COMBOINDEX" val="-2"/>
  <p:tag name="FIELD.DPT.COMBOINDEX" val="-2"/>
  <p:tag name="CONFIG" val="BOSCH2"/>
  <p:tag name="CFG.VERSION" val="0"/>
  <p:tag name="CFG.LAYOUTID" val="Bosch Layout 16:9 with Navigation Bar (new colored style)"/>
  <p:tag name="CFG.LAYOUTRES" val="BOSCH2_16_9_NAVI"/>
  <p:tag name="MAPNAME" val="Map1"/>
  <p:tag name="LICENSEKEY" val="46504b9e-b1c9-48ed-967f-a36de42ae84b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1"/>
  <p:tag name="SLIDEMASTERCOLORSETGROUPCLASSNAME" val="ColorSetGroup4"/>
  <p:tag name="SLIDEMASTERFONTSETGROUPCLASSNAME" val="FontSetGroup1"/>
  <p:tag name="SLIDEMASTERSTYLESETGROUPCLASSNAME" val="StyleSetGroup1"/>
  <p:tag name="SLIDEMASTERMODIFIED" val="1"/>
  <p:tag name="FIELD.CHAPTER.CONTENT" val="Introduction"/>
  <p:tag name="FIELD.CHAPTER.VALUE" val="Introduction"/>
  <p:tag name="FIELD.DPT.CONTENT" val="Archer Lin PT-BE/PXN"/>
  <p:tag name="FIELD.DPT.VALUE" val="Archer Lin PT-BE/PXN | "/>
  <p:tag name="FIELD.COPY.CONTENT" val="© Robert Bosch GmbH 2018. Alle Rechte vorbehalten, auch bzgl. jeder Verfügung, Verwertung, Reproduktion, Bearbeitung, Weitergabe sowie für den Fall von Schutzrechtsanmeldungen."/>
  <p:tag name="FIELD.COPY.VALUE" val="© Robert Bosch GmbH 2018. Alle Rechte vorbehalten, auch bzgl. jeder Verfügung, Verwertung, Reproduktion, Bearbeitung, Weitergabe sowie für den Fall von Schutzrechtsanmeldungen."/>
  <p:tag name="MLI.KOMP.DO_NOT_ASK" val="1"/>
  <p:tag name="FIELD.CONF.CONTENT" val=""/>
  <p:tag name="FIELD.CONF.VALUE" val=""/>
  <p:tag name="FIELD.CONF.COMBOINDEX" val="0"/>
  <p:tag name="FIELD.REM_ABL.CONTENT" val=""/>
  <p:tag name="FIELD.REM_ABL.VALUE" val=""/>
  <p:tag name="MMPROD_NEXTUNIQUEID" val="10009"/>
  <p:tag name="FIELD.DATE.CONTENT" val="02.2019"/>
  <p:tag name="FIELD.DATE.VALUE" val="02.201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Noul aspirator profesional  GAS 12-25 pL profesional&amp;quot;&quot;/&gt;&lt;property id=&quot;20307&quot; value=&quot;301&quot;/&gt;&lt;/object&gt;&lt;object type=&quot;3&quot; unique_id=&quot;10004&quot;&gt;&lt;property id=&quot;20148&quot; value=&quot;5&quot;/&gt;&lt;property id=&quot;20300&quot; value=&quot;Slide 2&quot;/&gt;&lt;property id=&quot;20307&quot; value=&quot;307&quot;/&gt;&lt;/object&gt;&lt;object type=&quot;3&quot; unique_id=&quot;10005&quot;&gt;&lt;property id=&quot;20148&quot; value=&quot;5&quot;/&gt;&lt;property id=&quot;20300&quot; value=&quot;Slide 3&quot;/&gt;&lt;property id=&quot;20307&quot; value=&quot;312&quot;/&gt;&lt;/object&gt;&lt;object type=&quot;3&quot; unique_id=&quot;10006&quot;&gt;&lt;property id=&quot;20148&quot; value=&quot;5&quot;/&gt;&lt;property id=&quot;20300&quot; value=&quot;Slide 4&quot;/&gt;&lt;property id=&quot;20307&quot; value=&quot;361&quot;/&gt;&lt;/object&gt;&lt;object type=&quot;3&quot; unique_id=&quot;10007&quot;&gt;&lt;property id=&quot;20148&quot; value=&quot;5&quot;/&gt;&lt;property id=&quot;20300&quot; value=&quot;Slide 5&quot;/&gt;&lt;property id=&quot;20307&quot; value=&quot;365&quot;/&gt;&lt;/object&gt;&lt;object type=&quot;3&quot; unique_id=&quot;10008&quot;&gt;&lt;property id=&quot;20148&quot; value=&quot;5&quot;/&gt;&lt;property id=&quot;20300&quot; value=&quot;Slide 6&quot;/&gt;&lt;property id=&quot;20307&quot; value=&quot;363&quot;/&gt;&lt;/object&gt;&lt;object type=&quot;3&quot; unique_id=&quot;10009&quot;&gt;&lt;property id=&quot;20148&quot; value=&quot;5&quot;/&gt;&lt;property id=&quot;20300&quot; value=&quot;Slide 7&quot;/&gt;&lt;property id=&quot;20307&quot; value=&quot;366&quot;/&gt;&lt;/object&gt;&lt;object type=&quot;3&quot; unique_id=&quot;10010&quot;&gt;&lt;property id=&quot;20148&quot; value=&quot;5&quot;/&gt;&lt;property id=&quot;20300&quot; value=&quot;Slide 8&quot;/&gt;&lt;property id=&quot;20307&quot; value=&quot;364&quot;/&gt;&lt;/object&gt;&lt;object type=&quot;3&quot; unique_id=&quot;10011&quot;&gt;&lt;property id=&quot;20148&quot; value=&quot;5&quot;/&gt;&lt;property id=&quot;20300&quot; value=&quot;Slide 9&quot;/&gt;&lt;property id=&quot;20307&quot; value=&quot;324&quot;/&gt;&lt;/object&gt;&lt;object type=&quot;3&quot; unique_id=&quot;10012&quot;&gt;&lt;property id=&quot;20148&quot; value=&quot;5&quot;/&gt;&lt;property id=&quot;20300&quot; value=&quot;Slide 10&quot;/&gt;&lt;property id=&quot;20307&quot; value=&quot;325&quot;/&gt;&lt;/object&gt;&lt;object type=&quot;3&quot; unique_id=&quot;10013&quot;&gt;&lt;property id=&quot;20148&quot; value=&quot;5&quot;/&gt;&lt;property id=&quot;20300&quot; value=&quot;Slide 11&quot;/&gt;&lt;property id=&quot;20307&quot; value=&quot;357&quot;/&gt;&lt;/object&gt;&lt;object type=&quot;3&quot; unique_id=&quot;10016&quot;&gt;&lt;property id=&quot;20148&quot; value=&quot;5&quot;/&gt;&lt;property id=&quot;20300&quot; value=&quot;Slide 12&quot;/&gt;&lt;property id=&quot;20307&quot; value=&quot;334&quot;/&gt;&lt;/object&gt;&lt;object type=&quot;3&quot; unique_id=&quot;10026&quot;&gt;&lt;property id=&quot;20148&quot; value=&quot;5&quot;/&gt;&lt;property id=&quot;20300&quot; value=&quot;Slide 13&quot;/&gt;&lt;property id=&quot;20307&quot; value=&quot;348&quot;/&gt;&lt;/object&gt;&lt;object type=&quot;3&quot; unique_id=&quot;10501&quot;&gt;&lt;property id=&quot;20148&quot; value=&quot;5&quot;/&gt;&lt;property id=&quot;20300&quot; value=&quot;Slide 14&quot;/&gt;&lt;property id=&quot;20307&quot; value=&quot;367&quot;/&gt;&lt;/object&gt;&lt;/object&gt;&lt;object type=&quot;8&quot; unique_id=&quot;1006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1"/>
  <p:tag name="FONTSETGROUPCLASSNAME" val="FontSetGroup1"/>
  <p:tag name="SHAPECLASSFILE" val="Bosch-Symbol-Logotype-Supergraphic.png"/>
  <p:tag name="MLI" val="1"/>
  <p:tag name="SHAPECLASSNAME" val="ColorBarOnTitleSlides"/>
  <p:tag name="SHAPECLASSPROTECTIONTYPE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3;-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ETCLASSNAME" val="ColorSet1"/>
  <p:tag name="MLI" val="1"/>
  <p:tag name="SHAPESETGROUPCLASSNAME" val="ShapeSetGroup1"/>
  <p:tag name="SHAPESETCLASSNAME" val="TitleSupergraphic2"/>
  <p:tag name="COLORSETGROUPCLASSNAME" val="ColorSetGroup1"/>
  <p:tag name="FONTSETGROUPCLASSNAME" val="FontSetGroup1"/>
  <p:tag name="SHAPECLASSNAME" val="TitleOnTitleSlides"/>
  <p:tag name="SHAPECLASSPROTECTIONTYPE" val="3"/>
  <p:tag name="COLORS" val="-2;-2;-2;-2;-1;-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LogoRightColor;-1;-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LogoRightColor;-1;-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CN_Sgh"/>
  <p:tag name="ML_2" val="Bosch2.mcr"/>
  <p:tag name="ML_LAYOUT_RESOURCE" val="BOSCH2_16_9_NAVI.mcr"/>
  <p:tag name="SHAPESETGROUPCLASSNAME" val="ShapeSetGroup1"/>
  <p:tag name="SHAPESETCLASSNAME" val="TitleOnly"/>
  <p:tag name="COLORSETGROUPCLASSNAME" val="ColorSetGroup3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PICTURE 8_SHAPECLASSPROTECTIONTYPE" val="15"/>
  <p:tag name="PICTURE 9_SHAPECLASSPROTECTIONTYPE" val="15"/>
  <p:tag name="FIELD.REM_ANL.COMBOINDEX" val="-2"/>
  <p:tag name="FIELD.DPT.COMBOINDEX" val="-2"/>
  <p:tag name="FIELD.CHAPTER.CONTENT" val="Tehnologia de protectie si auto-curatare a filtrului"/>
  <p:tag name="FIELD.CHAPTER.VALUE" val="Tehnologia de protectie si auto-curatare a filtrului"/>
  <p:tag name="FIELD.CHAPTER.COMBOINDEX" val="-2"/>
  <p:tag name="FIELD.DPT.CONTENT" val="Robert Bosch Romania"/>
  <p:tag name="FIELD.DPT.VALUE" val="Robert Bosch Romania | 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Chapterbox"/>
  <p:tag name="SHAPECLASSPROTECTIONTYPE" val="25"/>
  <p:tag name="COLORS" val="-2;-2;-2;-2;-1;-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1OnSlides"/>
  <p:tag name="SHAPECLASSPROTECTIONTYPE" val="6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2OnSlides"/>
  <p:tag name="SHAPECLASSPROTECTIONTYPE" val="6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PageNumberOnSlides"/>
  <p:tag name="SHAPECLASSPROTECTIONTYPE" val="6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Attachment"/>
  <p:tag name="SHAPECLASSPROTECTIONTYPE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tNavbar"/>
  <p:tag name="SHAPECLASSPROTECTIONTYPE" val="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2" val="Bosch2.mcr"/>
  <p:tag name="SHAPESETGROUPCLASSNAME" val="ShapeSetGroup1"/>
  <p:tag name="SHAPESETCLASSNAME" val="Object"/>
  <p:tag name="COLORSETGROUPCLASSNAME" val="ColorSetGroup3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CONTENT PLACEHOLDER 9_SHAPECLASSPROTECTIONTYPE" val="0"/>
  <p:tag name="PICTURE 8_SHAPECLASSPROTECTIONTYPE" val="15"/>
  <p:tag name="CONTENT PLACEHOLDER 12_SHAPECLASSPROTECTIONTYPE" val="0"/>
  <p:tag name="PICTURE 11_SHAPECLASSPROTECTIONTYPE" val="15"/>
  <p:tag name="FIELD.REM_ANL.COMBOINDEX" val="-2"/>
  <p:tag name="FIELD.DPT.COMBOINDEX" val="-2"/>
  <p:tag name="FIELD.CHAPTER.COMBOINDEX" val="-2"/>
  <p:tag name="ML_1" val="RBCN_Sgh"/>
  <p:tag name="ML_LAYOUT_RESOURCE" val="BOSCH2_16_9_NAVI.mcr"/>
  <p:tag name="FIELDS.INITIALIZED" val="1"/>
  <p:tag name="TEXTBOX 2_SHAPECLASSPROTECTIONTYPE" val="31"/>
  <p:tag name="TEXTBOX 9_SHAPECLASSPROTECTIONTYPE" val="25"/>
  <p:tag name="TITLE 1_SHAPECLASSPROTECTIONTYPE" val="9"/>
  <p:tag name="PICTURE 10_SHAPECLASSPROTECTIONTYPE" val="15"/>
  <p:tag name="PICTURE 17_SHAPECLASSPROTECTIONTYPE" val="15"/>
  <p:tag name="TITLE 8_SHAPECLASSPROTECTIONTYPE" val="9"/>
  <p:tag name="FIELD.CHAPTER.CONTENT" val="Pe scurt"/>
  <p:tag name="FIELD.CHAPTER.VALUE" val="Pe scurt"/>
  <p:tag name="FIELD.DPT.CONTENT" val="Robert Bosch Romania"/>
  <p:tag name="FIELD.DPT.VALUE" val="Robert Bosch Romania | 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Black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CN_Sgh"/>
  <p:tag name="ML_2" val="Bosch2.mcr"/>
  <p:tag name="ML_LAYOUT_RESOURCE" val="BOSCH2_16_9_NAVI.mcr"/>
  <p:tag name="SHAPESETGROUPCLASSNAME" val="ShapeSetGroup1"/>
  <p:tag name="SHAPESETCLASSNAME" val="TitleOnly"/>
  <p:tag name="COLORSETGROUPCLASSNAME" val="ColorSetGroup3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PICTURE 8_SHAPECLASSPROTECTIONTYPE" val="15"/>
  <p:tag name="PICTURE 9_SHAPECLASSPROTECTIONTYPE" val="15"/>
  <p:tag name="FIELD.REM_ANL.COMBOINDEX" val="-2"/>
  <p:tag name="FIELD.DPT.COMBOINDEX" val="-2"/>
  <p:tag name="TITLE 10_SHAPECLASSPROTECTIONTYPE" val="9"/>
  <p:tag name="FIELD.CHAPTER.CONTENT" val="Comparatie cu produsele predecesoare"/>
  <p:tag name="FIELD.CHAPTER.VALUE" val="Comparatie cu produsele predecesoare"/>
  <p:tag name="FIELD.CHAPTER.COMBOINDEX" val="-2"/>
  <p:tag name="FIELD.DPT.CONTENT" val="Robert Bosch Romania"/>
  <p:tag name="FIELD.DPT.VALUE" val="Robert Bosch Romania | 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Chapterbox"/>
  <p:tag name="SHAPECLASSPROTECTIONTYPE" val="25"/>
  <p:tag name="COLORS" val="-2;-2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1OnSlides"/>
  <p:tag name="SHAPECLASSPROTECTIONTYPE" val="6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2OnSlides"/>
  <p:tag name="SHAPECLASSPROTECTIONTYPE" val="6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PageNumberOnSlides"/>
  <p:tag name="SHAPECLASSPROTECTIONTYPE" val="6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Attachment"/>
  <p:tag name="SHAPECLASSPROTECTIONTYPE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tNavbar"/>
  <p:tag name="SHAPECLASSPROTECTIONTYPE" val="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Primary;-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Chapterbox"/>
  <p:tag name="SHAPECLASSPROTECTIONTYPE" val="25"/>
  <p:tag name="COLORS" val="-2;-2;-2;-2;-1;-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CN_Sgh"/>
  <p:tag name="ML_2" val="Bosch2.mcr"/>
  <p:tag name="ML_LAYOUT_RESOURCE" val="BOSCH2_16_9_NAVI.mcr"/>
  <p:tag name="SHAPESETGROUPCLASSNAME" val="ShapeSetGroup1"/>
  <p:tag name="SHAPESETCLASSNAME" val="TitleOnly"/>
  <p:tag name="COLORSETGROUPCLASSNAME" val="ColorSetGroup3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PICTURE 8_SHAPECLASSPROTECTIONTYPE" val="15"/>
  <p:tag name="PICTURE 9_SHAPECLASSPROTECTIONTYPE" val="15"/>
  <p:tag name="FIELD.REM_ANL.COMBOINDEX" val="-2"/>
  <p:tag name="FIELD.DPT.COMBOINDEX" val="-2"/>
  <p:tag name="TITLE 10_SHAPECLASSPROTECTIONTYPE" val="9"/>
  <p:tag name="FIELD.CHAPTER.CONTENT" val="Costuri reduse de mentenanta"/>
  <p:tag name="FIELD.CHAPTER.VALUE" val="Costuri reduse de mentenanta"/>
  <p:tag name="FIELD.CHAPTER.COMBOINDEX" val="-2"/>
  <p:tag name="FIELD.DPT.CONTENT" val="Robert Bosch Romania"/>
  <p:tag name="FIELD.DPT.VALUE" val="Robert Bosch Romania | 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Chapterbox"/>
  <p:tag name="SHAPECLASSPROTECTIONTYPE" val="25"/>
  <p:tag name="COLORS" val="-2;-2;-2;-2;-1;-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1OnSlides"/>
  <p:tag name="SHAPECLASSPROTECTIONTYPE" val="6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2OnSlides"/>
  <p:tag name="SHAPECLASSPROTECTIONTYPE" val="6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PageNumberOnSlides"/>
  <p:tag name="SHAPECLASSPROTECTIONTYPE" val="6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Attachment"/>
  <p:tag name="SHAPECLASSPROTECTIONTYP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tNavbar"/>
  <p:tag name="SHAPECLASSPROTECTIONTYPE" val="3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tNavbar"/>
  <p:tag name="SHAPECLASSPROTECTIONTYPE" val="3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Violet;-1;-1;-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Violet;-1;-1;-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CN_Sgh"/>
  <p:tag name="ML_2" val="Bosch2.mcr"/>
  <p:tag name="ML_LAYOUT_RESOURCE" val="BOSCH2_16_9_NAVI.mcr"/>
  <p:tag name="SHAPESETGROUPCLASSNAME" val="ShapeSetGroup1"/>
  <p:tag name="SHAPESETCLASSNAME" val="TitleOnly"/>
  <p:tag name="COLORSETGROUPCLASSNAME" val="ColorSetGroup3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PICTURE 8_SHAPECLASSPROTECTIONTYPE" val="15"/>
  <p:tag name="PICTURE 9_SHAPECLASSPROTECTIONTYPE" val="15"/>
  <p:tag name="FIELD.REM_ANL.COMBOINDEX" val="-2"/>
  <p:tag name="FIELD.DPT.COMBOINDEX" val="-2"/>
  <p:tag name="TITLE 10_SHAPECLASSPROTECTIONTYPE" val="9"/>
  <p:tag name="FIELD.CHAPTER.CONTENT" val="Fisa tehnica produs"/>
  <p:tag name="FIELD.CHAPTER.VALUE" val="Fisa tehnica produs"/>
  <p:tag name="FIELD.CHAPTER.COMBOINDEX" val="-2"/>
  <p:tag name="FIELD.DPT.CONTENT" val="Robert Bosch Romania"/>
  <p:tag name="FIELD.DPT.VALUE" val="Robert Bosch Romania | 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Chapterbox"/>
  <p:tag name="SHAPECLASSPROTECTIONTYPE" val="25"/>
  <p:tag name="COLORS" val="-2;-2;-2;-2;-1;-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1OnSlides"/>
  <p:tag name="SHAPECLASSPROTECTIONTYPE" val="6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2OnSlides"/>
  <p:tag name="SHAPECLASSPROTECTIONTYPE" val="6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PageNumberOnSlides"/>
  <p:tag name="SHAPECLASSPROTECTIONTYPE" val="6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Attachment"/>
  <p:tag name="SHAPECLASSPROTECTIONTYPE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tNavbar"/>
  <p:tag name="SHAPECLASSPROTECTIONTYPE" val="3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CN_Sgh"/>
  <p:tag name="ML_2" val="Bosch2.mcr"/>
  <p:tag name="ML_LAYOUT_RESOURCE" val="BOSCH2_16_9_NAVI.mcr"/>
  <p:tag name="SHAPESETGROUPCLASSNAME" val="ShapeSetGroup1"/>
  <p:tag name="SHAPESETCLASSNAME" val="TitleOnly"/>
  <p:tag name="COLORSETGROUPCLASSNAME" val="ColorSetGroup3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PICTURE 8_SHAPECLASSPROTECTIONTYPE" val="15"/>
  <p:tag name="PICTURE 9_SHAPECLASSPROTECTIONTYPE" val="15"/>
  <p:tag name="FIELD.REM_ANL.COMBOINDEX" val="-2"/>
  <p:tag name="FIELD.DPT.COMBOINDEX" val="-2"/>
  <p:tag name="TITLE 10_SHAPECLASSPROTECTIONTYPE" val="9"/>
  <p:tag name="FIELD.CHAPTER.CONTENT" val="Accesorii pentru GAS 12-25 PL"/>
  <p:tag name="FIELD.CHAPTER.VALUE" val="Accesorii pentru GAS 12-25 PL"/>
  <p:tag name="FIELD.CHAPTER.COMBOINDEX" val="-2"/>
  <p:tag name="FIELD.DPT.CONTENT" val="Robert Bosch Romania"/>
  <p:tag name="FIELD.DPT.VALUE" val="Robert Bosch Romania | 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Chapterbox"/>
  <p:tag name="SHAPECLASSPROTECTIONTYPE" val="25"/>
  <p:tag name="COLORS" val="-2;-2;-2;-2;-1;-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1OnSlides"/>
  <p:tag name="SHAPECLASSPROTECTIONTYPE" val="6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2OnSlides"/>
  <p:tag name="SHAPECLASSPROTECTIONTYPE" val="6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PageNumberOnSlides"/>
  <p:tag name="SHAPECLASSPROTECTIONTYPE" val="6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Attachment"/>
  <p:tag name="SHAPECLASSPROTECTIONTYPE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tNavbar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PageNumberOnSlides"/>
  <p:tag name="SHAPECLASSPROTECTIONTYPE" val="6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3;-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CN_Sgh"/>
  <p:tag name="ML_2" val="Bosch2.mcr"/>
  <p:tag name="ML_LAYOUT_RESOURCE" val="BOSCH2_16_9_NAVI.mcr"/>
  <p:tag name="SHAPESETGROUPCLASSNAME" val="ShapeSetGroup1"/>
  <p:tag name="SHAPESETCLASSNAME" val="TitleOnly"/>
  <p:tag name="COLORSETGROUPCLASSNAME" val="ColorSetGroup3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PICTURE 8_SHAPECLASSPROTECTIONTYPE" val="15"/>
  <p:tag name="PICTURE 9_SHAPECLASSPROTECTIONTYPE" val="15"/>
  <p:tag name="FIELD.REM_ANL.COMBOINDEX" val="-2"/>
  <p:tag name="FIELD.DPT.COMBOINDEX" val="-2"/>
  <p:tag name="FIELD.CHAPTER.CONTENT" val="De retinut!"/>
  <p:tag name="FIELD.CHAPTER.VALUE" val="De retinut!"/>
  <p:tag name="FIELD.CHAPTER.COMBOINDEX" val="-2"/>
  <p:tag name="FIELD.DPT.CONTENT" val="Robert Bosch Romania"/>
  <p:tag name="FIELD.DPT.VALUE" val="Robert Bosch Romania |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Attachment"/>
  <p:tag name="SHAPECLASSPROTECTIONTYPE" val="3"/>
  <p:tag name="FONT" val="Reg5x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Chapterbox"/>
  <p:tag name="SHAPECLASSPROTECTIONTYPE" val="25"/>
  <p:tag name="COLORS" val="-2;-2;-2;-2;-1;-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1OnSlides"/>
  <p:tag name="SHAPECLASSPROTECTIONTYPE" val="6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2OnSlides"/>
  <p:tag name="SHAPECLASSPROTECTIONTYPE" val="6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PageNumberOnSlides"/>
  <p:tag name="SHAPECLASSPROTECTIONTYPE" val="6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Attachment"/>
  <p:tag name="SHAPECLASSPROTECTIONTYPE" val="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tNavbar"/>
  <p:tag name="SHAPECLASSPROTECTIONTYPE" val="3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Primary;-1;Magenta;-1;-1;-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Primary;-1;Magenta;-1;-1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Primary;-1;Magenta;-1;-1;-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CN_Sgh"/>
  <p:tag name="ML_2" val="Bosch2.mcr"/>
  <p:tag name="ML_LAYOUT_RESOURCE" val="BOSCH2_16_9_NAVI.mcr"/>
  <p:tag name="SHAPESETGROUPCLASSNAME" val="ShapeSetGroup1"/>
  <p:tag name="SHAPESETCLASSNAME" val="TitleOnly"/>
  <p:tag name="COLORSETGROUPCLASSNAME" val="ColorSetGroup2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PICTURE 8_SHAPECLASSPROTECTIONTYPE" val="15"/>
  <p:tag name="PICTURE 9_SHAPECLASSPROTECTIONTYPE" val="15"/>
  <p:tag name="FIELD.REM_ANL.COMBOINDEX" val="-2"/>
  <p:tag name="FIELD.DPT.COMBOINDEX" val="-2"/>
  <p:tag name="TITLE 11_SHAPECLASSPROTECTIONTYPE" val="9"/>
  <p:tag name="FIELD.CHAPTER.CONTENT" val="Coduri accesorii"/>
  <p:tag name="FIELD.CHAPTER.VALUE" val="Coduri accesorii"/>
  <p:tag name="FIELD.CHAPTER.COMBOINDEX" val="-2"/>
  <p:tag name="FIELD.DPT.CONTENT" val="Robert Bosch Romania"/>
  <p:tag name="FIELD.DPT.VALUE" val="Robert Bosch Romania | 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2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2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2"/>
  <p:tag name="FONTSETGROUPCLASSNAME" val="FontSetGroup1"/>
  <p:tag name="SHAPECLASSNAME" val="Chapterbox"/>
  <p:tag name="SHAPECLASSPROTECTIONTYPE" val="25"/>
  <p:tag name="COLORS" val="-2;-2;-2;-2;-1;-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2"/>
  <p:tag name="FONTSETGROUPCLASSNAME" val="FontSetGroup1"/>
  <p:tag name="SHAPECLASSNAME" val="FooterLine1OnSlides"/>
  <p:tag name="SHAPECLASSPROTECTIONTYPE" val="6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2"/>
  <p:tag name="FONTSETGROUPCLASSNAME" val="FontSetGroup1"/>
  <p:tag name="SHAPECLASSNAME" val="FooterLine2OnSlides"/>
  <p:tag name="SHAPECLASSPROTECTIONTYPE" val="6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2"/>
  <p:tag name="FONTSETGROUPCLASSNAME" val="FontSetGroup1"/>
  <p:tag name="SHAPECLASSNAME" val="PageNumberOnSlides"/>
  <p:tag name="SHAPECLASSPROTECTIONTYPE" val="6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2"/>
  <p:tag name="FONTSETGROUPCLASSNAME" val="FontSetGroup1"/>
  <p:tag name="SHAPECLASSNAME" val="Attachment"/>
  <p:tag name="SHAPECLASSPROTECTIONTYP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Primary;-1;DarkBlue2;-1;-1;-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2"/>
  <p:tag name="FONTSETGROUPCLASSNAME" val="FontSetGroup1"/>
  <p:tag name="SHAPECLASSNAME" val="tNavbar"/>
  <p:tag name="SHAPECLASSPROTECTIONTYPE" val="3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1;-1;-1;-1;-1;-2"/>
  <p:tag name="COLORSETCLASSNAME" val="ColorSet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CN_Sgh"/>
  <p:tag name="ML_2" val="Bosch2.mcr"/>
  <p:tag name="ML_LAYOUT_RESOURCE" val="BOSCH2_16_9_NAVI.mcr"/>
  <p:tag name="SHAPESETGROUPCLASSNAME" val="ShapeSetGroup1"/>
  <p:tag name="SHAPESETCLASSNAME" val="TitleOnly"/>
  <p:tag name="COLORSETGROUPCLASSNAME" val="ColorSetGroup5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PICTURE 8_SHAPECLASSPROTECTIONTYPE" val="15"/>
  <p:tag name="PICTURE 9_SHAPECLASSPROTECTIONTYPE" val="15"/>
  <p:tag name="FIELD.REM_ANL.COMBOINDEX" val="-2"/>
  <p:tag name="FIELD.DPT.COMBOINDEX" val="-2"/>
  <p:tag name="TITLE 11_SHAPECLASSPROTECTIONTYPE" val="9"/>
  <p:tag name="FIELD.CHAPTER.CONTENT" val="Intrebari si raspunsuri"/>
  <p:tag name="FIELD.CHAPTER.VALUE" val="Intrebari si raspunsuri"/>
  <p:tag name="FIELD.CHAPTER.COMBOINDEX" val="-2"/>
  <p:tag name="FIELD.DPT.CONTENT" val="Robert Bosch Romania"/>
  <p:tag name="FIELD.DPT.VALUE" val="Robert Bosch Romania | 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5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Primary;-1;-1;-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5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5"/>
  <p:tag name="FONTSETGROUPCLASSNAME" val="FontSetGroup1"/>
  <p:tag name="SHAPECLASSNAME" val="Chapterbox"/>
  <p:tag name="SHAPECLASSPROTECTIONTYPE" val="25"/>
  <p:tag name="COLORS" val="-2;-2;-2;-2;-1;-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5"/>
  <p:tag name="FONTSETGROUPCLASSNAME" val="FontSetGroup1"/>
  <p:tag name="SHAPECLASSNAME" val="FooterLine1OnSlides"/>
  <p:tag name="SHAPECLASSPROTECTIONTYPE" val="6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5"/>
  <p:tag name="FONTSETGROUPCLASSNAME" val="FontSetGroup1"/>
  <p:tag name="SHAPECLASSNAME" val="FooterLine2OnSlides"/>
  <p:tag name="SHAPECLASSPROTECTIONTYPE" val="6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5"/>
  <p:tag name="FONTSETGROUPCLASSNAME" val="FontSetGroup1"/>
  <p:tag name="SHAPECLASSNAME" val="PageNumberOnSlides"/>
  <p:tag name="SHAPECLASSPROTECTIONTYPE" val="6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5"/>
  <p:tag name="FONTSETGROUPCLASSNAME" val="FontSetGroup1"/>
  <p:tag name="SHAPECLASSNAME" val="Attachment"/>
  <p:tag name="SHAPECLASSPROTECTIONTYPE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5"/>
  <p:tag name="FONTSETGROUPCLASSNAME" val="FontSetGroup1"/>
  <p:tag name="SHAPECLASSNAME" val="tNavbar"/>
  <p:tag name="SHAPECLASSPROTECTIONTYPE" val="3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CN_Sgh"/>
  <p:tag name="ML_2" val="Bosch2.mcr"/>
  <p:tag name="ML_LAYOUT_RESOURCE" val="BOSCH2_16_9_NAVI.mcr"/>
  <p:tag name="SHAPESETGROUPCLASSNAME" val="ShapeSetGroup1"/>
  <p:tag name="SHAPESETCLASSNAME" val="TitleOnly"/>
  <p:tag name="COLORSETGROUPCLASSNAME" val="ColorSetGroup4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FIELD.REM_ANL.COMBOINDEX" val="-2"/>
  <p:tag name="FIELD.DPT.COMBOINDEX" val="-2"/>
  <p:tag name="TITLE 9_SHAPECLASSPROTECTIONTYPE" val="9"/>
  <p:tag name="FIELD.CHAPTER.CONTENT" val="Utilizatori. Aplicatii."/>
  <p:tag name="FIELD.CHAPTER.VALUE" val="Utilizatori. Aplicatii."/>
  <p:tag name="FIELD.CHAPTER.COMBOINDEX" val="-2"/>
  <p:tag name="FIELD.DPT.CONTENT" val="Robert Bosch Romania"/>
  <p:tag name="FIELD.DPT.VALUE" val="Robert Bosch Romania |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4"/>
  <p:tag name="FONTSETGROUPCLASSNAME" val="FontSetGroup1"/>
  <p:tag name="SHAPECLASSNAME" val="Chapterbox"/>
  <p:tag name="SHAPECLASSPROTECTIONTYPE" val="25"/>
  <p:tag name="COLORS" val="-2;-2;-2;-2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4"/>
  <p:tag name="FONTSETGROUPCLASSNAME" val="FontSetGroup1"/>
  <p:tag name="SHAPECLASSNAME" val="FooterLine1OnSlides"/>
  <p:tag name="SHAPECLASSPROTECTIONTYPE" val="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4"/>
  <p:tag name="FONTSETGROUPCLASSNAME" val="FontSetGroup1"/>
  <p:tag name="SHAPECLASSNAME" val="FooterLine2OnSlides"/>
  <p:tag name="SHAPECLASSPROTECTIONTYPE" val="6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4"/>
  <p:tag name="FONTSETGROUPCLASSNAME" val="FontSetGroup1"/>
  <p:tag name="SHAPECLASSNAME" val="PageNumberOnSlides"/>
  <p:tag name="SHAPECLASSPROTECTIONTYPE" val="6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4"/>
  <p:tag name="FONTSETGROUPCLASSNAME" val="FontSetGroup1"/>
  <p:tag name="SHAPECLASSNAME" val="Attachment"/>
  <p:tag name="SHAPECLASSPROTECTIONTYPE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4"/>
  <p:tag name="FONTSETGROUPCLASSNAME" val="FontSetGroup1"/>
  <p:tag name="SHAPECLASSNAME" val="tNavbar"/>
  <p:tag name="SHAPECLASSPROTECTIONTYPE" val="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FONTSETGROUPCLASSNAME" val="FontSetGroup1"/>
  <p:tag name="SHAPECLASSNAME" val="HiddenSubtitle"/>
  <p:tag name="SHAPECLASSPROTECTIONTYPE" val="0"/>
  <p:tag name="COLORSETGROUPCLASSNAME" val="ColorSetGroup4"/>
  <p:tag name="ML_SENDTOBACK" val=" 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" val="-2;-2;-2;-2;White;-2"/>
  <p:tag name="COLORSETCLASSNAME" val="ColorSet1"/>
  <p:tag name="MLI" val="1"/>
  <p:tag name="SHAPESETGROUPCLASSNAME" val="ShapeSetGroup1"/>
  <p:tag name="SHAPESETCLASSNAME" val="TitleSlide"/>
  <p:tag name="FONTSETGROUPCLASSNAME" val="FontSetGroup1"/>
  <p:tag name="SHAPECLASSNAME" val="TitleOnTitleSlides"/>
  <p:tag name="SHAPECLASSPROTECTIONTYPE" val="3"/>
  <p:tag name="COLORSETGROUPCLASSNAME" val="ColorSetGroup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CN_Sgh"/>
  <p:tag name="ML_2" val="Bosch2.mcr"/>
  <p:tag name="ML_LAYOUT_RESOURCE" val="BOSCH2_16_9_NAVI.mcr"/>
  <p:tag name="SHAPESETGROUPCLASSNAME" val="ShapeSetGroup1"/>
  <p:tag name="SHAPESETCLASSNAME" val="TitleSupergraphic2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PICTURE 3_SHAPECLASSPROTECTIONTYPE" val="15"/>
  <p:tag name="PICTURE 4_SHAPECLASSPROTECTIONTYPE" val="15"/>
  <p:tag name="SUBTITLE 1_SHAPECLASSPROTECTIONTYPE" val="0"/>
  <p:tag name="TITLE 2_SHAPECLASSPROTECTIONTYPE" val="3"/>
  <p:tag name="PICTURE 5_SHAPECLASSPROTECTIONTYPE" val="15"/>
  <p:tag name="FIELD.CHAPTER.COMBOINDEX" val="-2"/>
  <p:tag name="FIELD.REM_ANL.COMBOINDEX" val="-2"/>
  <p:tag name="FIELD.DPT.COMBOINDEX" val="-2"/>
  <p:tag name="FIELD.DPT.CONTENT" val="Archer Lin PT-BE/PXN"/>
  <p:tag name="FIELD.DPT.VALUE" val="Archer Lin PT-BE/PXN |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LightBlue;-1;-2;-2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LightGray;-1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upergraphic2"/>
  <p:tag name="COLORSETGROUPCLASSNAME" val="ColorSetGroup1"/>
  <p:tag name="FONTSETGROUPCLASSNAME" val="FontSetGroup1"/>
  <p:tag name="SHAPECLASSNAME" val="HiddenSubtitle"/>
  <p:tag name="SHAPECLASSPROTECTIONTYPE" val="0"/>
  <p:tag name="ML_SENDTOBACK" val=" 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Black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Black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Black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Blac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1"/>
  <p:tag name="FONTSETGROUPCLASSNAME" val="FontSetGroup1"/>
  <p:tag name="SHAPECLASSFILE" val="Bosch-Supergraphic-P2-16-9.png"/>
  <p:tag name="ML_SENDTOBACK" val=" 1"/>
  <p:tag name="MLI" val="1"/>
  <p:tag name="SHAPECLASSNAME" val="Supergraphic2"/>
  <p:tag name="SHAPECLASSPROTECTIONTYPE" val="1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Black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Black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CN_Sgh"/>
  <p:tag name="ML_2" val="Bosch2.mcr"/>
  <p:tag name="ML_LAYOUT_RESOURCE" val="BOSCH2_16_9_NAVI.mcr"/>
  <p:tag name="SHAPESETGROUPCLASSNAME" val="ShapeSetGroup1"/>
  <p:tag name="SHAPESETCLASSNAME" val="TitleOnly"/>
  <p:tag name="COLORSETGROUPCLASSNAME" val="ColorSetGroup3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PICTURE 8_SHAPECLASSPROTECTIONTYPE" val="15"/>
  <p:tag name="PICTURE 9_SHAPECLASSPROTECTIONTYPE" val="15"/>
  <p:tag name="FIELD.REM_ANL.COMBOINDEX" val="-2"/>
  <p:tag name="FIELD.DPT.COMBOINDEX" val="-2"/>
  <p:tag name="TITLE 10_SHAPECLASSPROTECTIONTYPE" val="9"/>
  <p:tag name="FIELD.CHAPTER.CONTENT" val="Vedere de ansamblu"/>
  <p:tag name="FIELD.CHAPTER.VALUE" val="Vedere de ansamblu"/>
  <p:tag name="FIELD.CHAPTER.COMBOINDEX" val="-2"/>
  <p:tag name="FIELD.DPT.CONTENT" val="Robert Bosch Romania"/>
  <p:tag name="FIELD.DPT.VALUE" val="Robert Bosch Romania | 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1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Chapterbox"/>
  <p:tag name="SHAPECLASSPROTECTIONTYPE" val="25"/>
  <p:tag name="COLORS" val="-2;-2;-2;-2;-1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1OnSlides"/>
  <p:tag name="SHAPECLASSPROTECTIONTYPE" val="6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FooterLine2OnSlides"/>
  <p:tag name="SHAPECLASSPROTECTIONTYPE" val="6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PageNumberOnSlides"/>
  <p:tag name="SHAPECLASSPROTECTIONTYPE" val="6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Attachment"/>
  <p:tag name="SHAPECLASSPROTECTIONTYPE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3"/>
  <p:tag name="FONTSETGROUPCLASSNAME" val="FontSetGroup1"/>
  <p:tag name="SHAPECLASSNAME" val="tNavbar"/>
  <p:tag name="SHAPECLASSPROTECTIONTYPE" val="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Primary;-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heme/theme1.xml><?xml version="1.0" encoding="utf-8"?>
<a:theme xmlns:a="http://schemas.openxmlformats.org/drawingml/2006/main" name="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Custom 1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ct val="107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Bosch2016.potx" id="{E6E424A2-CDFE-4FF3-B632-69E2B49B4471}" vid="{8DB00A46-DBD2-41A3-9952-545226F8B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osch Document" ma:contentTypeID="0x010100DE7317B872B143458DFB66F38AB76C6A00C870F947B6570F4AB6911C18C8790B7A" ma:contentTypeVersion="3" ma:contentTypeDescription="Create a new document." ma:contentTypeScope="" ma:versionID="98d727576d18efd6aec66ccfcb92ac0d">
  <xsd:schema xmlns:xsd="http://www.w3.org/2001/XMLSchema" xmlns:xs="http://www.w3.org/2001/XMLSchema" xmlns:p="http://schemas.microsoft.com/office/2006/metadata/properties" xmlns:ns1="http://schemas.microsoft.com/sharepoint/v3" xmlns:ns2="26e6aa62-3e3f-4bc3-8b60-6c31e8de151b" targetNamespace="http://schemas.microsoft.com/office/2006/metadata/properties" ma:root="true" ma:fieldsID="fae7d0b52492eef4515c4b5bad0c97be" ns1:_="" ns2:_="">
    <xsd:import namespace="http://schemas.microsoft.com/sharepoint/v3"/>
    <xsd:import namespace="26e6aa62-3e3f-4bc3-8b60-6c31e8de15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o485600c45a748aaad1616195ee32976" minOccurs="0"/>
                <xsd:element ref="ns2:TaxCatchAll" minOccurs="0"/>
                <xsd:element ref="ns2:TaxCatchAllLabel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ikesCount" ma:index="15" nillable="true" ma:displayName="Number of Likes" ma:internalName="LikesCount">
      <xsd:simpleType>
        <xsd:restriction base="dms:Unknown"/>
      </xsd:simpleType>
    </xsd:element>
    <xsd:element name="LikedBy" ma:index="1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6aa62-3e3f-4bc3-8b60-6c31e8de15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485600c45a748aaad1616195ee32976" ma:index="11" nillable="true" ma:taxonomy="true" ma:internalName="o485600c45a748aaad1616195ee32976" ma:taxonomyFieldName="DMSKeywords" ma:displayName="Keywords" ma:fieldId="{8485600c-45a7-48aa-ad16-16195ee32976}" ma:sspId="b81b984e-7d9a-4f77-a40b-67f8485df2c3" ma:termSetId="b9695166-5037-41a0-bc8a-acaa4f0251b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41156897-068d-40b5-8240-20631f6f07d4}" ma:internalName="TaxCatchAll" ma:showField="CatchAllData" ma:web="26e6aa62-3e3f-4bc3-8b60-6c31e8de1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41156897-068d-40b5-8240-20631f6f07d4}" ma:internalName="TaxCatchAllLabel" ma:readOnly="true" ma:showField="CatchAllDataLabel" ma:web="26e6aa62-3e3f-4bc3-8b60-6c31e8de1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TaxCatchAll xmlns="26e6aa62-3e3f-4bc3-8b60-6c31e8de151b"/>
    <o485600c45a748aaad1616195ee32976 xmlns="26e6aa62-3e3f-4bc3-8b60-6c31e8de151b">
      <Terms xmlns="http://schemas.microsoft.com/office/infopath/2007/PartnerControls"/>
    </o485600c45a748aaad1616195ee32976>
    <LikedBy xmlns="http://schemas.microsoft.com/sharepoint/v3">
      <UserInfo>
        <DisplayName/>
        <AccountId xsi:nil="true"/>
        <AccountType/>
      </UserInfo>
    </LikedBy>
    <_dlc_DocId xmlns="26e6aa62-3e3f-4bc3-8b60-6c31e8de151b">P01S004458-1-1602</_dlc_DocId>
    <_dlc_DocIdUrl xmlns="26e6aa62-3e3f-4bc3-8b60-6c31e8de151b">
      <Url>https://sites.inside-share.bosch.com/sites/004458/_layouts/15/DocIdRedir.aspx?ID=P01S004458-1-1602</Url>
      <Description>P01S004458-1-1602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4791BA-5A53-444A-A3DB-1FA52D41459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AD363A0-8161-412F-A3D2-71ADCAF18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6e6aa62-3e3f-4bc3-8b60-6c31e8de1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126E33-BEBC-470F-AEC2-F80FD722477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26e6aa62-3e3f-4bc3-8b60-6c31e8de151b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22AB84B-5EC6-476B-90C4-F3197AB9DA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1205</Words>
  <Application>Microsoft Office PowerPoint</Application>
  <PresentationFormat>Particularizare</PresentationFormat>
  <Paragraphs>233</Paragraphs>
  <Slides>12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9" baseType="lpstr">
      <vt:lpstr>SimSun</vt:lpstr>
      <vt:lpstr>Arial</vt:lpstr>
      <vt:lpstr>Bosch Office Sans</vt:lpstr>
      <vt:lpstr>Calibri</vt:lpstr>
      <vt:lpstr>Wingdings</vt:lpstr>
      <vt:lpstr>Wingdings 3</vt:lpstr>
      <vt:lpstr>Bosch</vt:lpstr>
      <vt:lpstr>Noul aspirator profesional  GAS 12-25 pL profesional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Package  GAS12-25/PS professional</dc:title>
  <dc:creator>Archer Lin PT-BE/PXN</dc:creator>
  <cp:lastModifiedBy>Monica Orban</cp:lastModifiedBy>
  <cp:revision>386</cp:revision>
  <dcterms:created xsi:type="dcterms:W3CDTF">2017-12-26T07:45:57Z</dcterms:created>
  <dcterms:modified xsi:type="dcterms:W3CDTF">2019-03-06T20:31:20Z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0x010100DE7317B872B143458DFB66F38AB76C6A00C870F947B6570F4AB6911C18C8790B7A</vt:lpwstr>
  </property>
  <property fmtid="{D5CDD505-2E9C-101B-9397-08002B2CF9AE}" pid="3" name="_dlc_DocIdItemGuid">
    <vt:lpwstr>aac08b17-f57d-4978-ad3a-a04ccbec41f3</vt:lpwstr>
  </property>
</Properties>
</file>